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8"/>
  </p:notesMasterIdLst>
  <p:sldIdLst>
    <p:sldId id="256" r:id="rId2"/>
    <p:sldId id="284" r:id="rId3"/>
    <p:sldId id="295" r:id="rId4"/>
    <p:sldId id="287" r:id="rId5"/>
    <p:sldId id="297" r:id="rId6"/>
    <p:sldId id="298" r:id="rId7"/>
    <p:sldId id="296" r:id="rId8"/>
    <p:sldId id="291" r:id="rId9"/>
    <p:sldId id="285" r:id="rId10"/>
    <p:sldId id="290" r:id="rId11"/>
    <p:sldId id="299" r:id="rId12"/>
    <p:sldId id="300" r:id="rId13"/>
    <p:sldId id="303" r:id="rId14"/>
    <p:sldId id="304" r:id="rId15"/>
    <p:sldId id="301" r:id="rId16"/>
    <p:sldId id="30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C00000"/>
    <a:srgbClr val="FFC8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51971" autoAdjust="0"/>
  </p:normalViewPr>
  <p:slideViewPr>
    <p:cSldViewPr showGuides="1">
      <p:cViewPr>
        <p:scale>
          <a:sx n="50" d="100"/>
          <a:sy n="50" d="100"/>
        </p:scale>
        <p:origin x="-1932" y="-78"/>
      </p:cViewPr>
      <p:guideLst>
        <p:guide orient="horz" pos="2160"/>
        <p:guide pos="2880"/>
      </p:guideLst>
    </p:cSldViewPr>
  </p:slideViewPr>
  <p:outlineViewPr>
    <p:cViewPr>
      <p:scale>
        <a:sx n="33" d="100"/>
        <a:sy n="33" d="100"/>
      </p:scale>
      <p:origin x="0" y="2370"/>
    </p:cViewPr>
  </p:outlineViewPr>
  <p:notesTextViewPr>
    <p:cViewPr>
      <p:scale>
        <a:sx n="100" d="100"/>
        <a:sy n="100" d="100"/>
      </p:scale>
      <p:origin x="0" y="6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A95E9-15F8-4508-AA4E-66BB73AF0DE3}" type="datetimeFigureOut">
              <a:rPr lang="en-US" smtClean="0"/>
              <a:pPr/>
              <a:t>7/1/2014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367AF-6132-45CE-A348-DCC54BB6FE61}" type="slidenum">
              <a:rPr lang="en-GB" smtClean="0"/>
              <a:pPr/>
              <a:t>‹#›</a:t>
            </a:fld>
            <a:endParaRPr lang="en-GB"/>
          </a:p>
        </p:txBody>
      </p:sp>
    </p:spTree>
    <p:extLst>
      <p:ext uri="{BB962C8B-B14F-4D97-AF65-F5344CB8AC3E}">
        <p14:creationId xmlns:p14="http://schemas.microsoft.com/office/powerpoint/2010/main" xmlns="" val="251279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Clifton Gate, if we use TRICS, and apply the same approach</a:t>
            </a:r>
            <a:r>
              <a:rPr lang="en-GB" baseline="0" dirty="0" smtClean="0"/>
              <a:t> </a:t>
            </a:r>
            <a:r>
              <a:rPr lang="en-GB" dirty="0" smtClean="0"/>
              <a:t>to deriving</a:t>
            </a:r>
            <a:r>
              <a:rPr lang="en-GB" baseline="0" dirty="0" smtClean="0"/>
              <a:t> person trip rates as for the previous example, we end up with a similar search criteria in terms of category, sub-category, location, etc. The one criteria that needs to differ, however, is the scale of development, which in this case is </a:t>
            </a:r>
            <a:r>
              <a:rPr lang="en-GB" baseline="0" dirty="0" smtClean="0"/>
              <a:t>for 3400 </a:t>
            </a:r>
            <a:r>
              <a:rPr lang="en-GB" baseline="0" dirty="0" smtClean="0"/>
              <a:t>dwellings.</a:t>
            </a:r>
          </a:p>
          <a:p>
            <a:endParaRPr lang="en-GB" baseline="0" dirty="0" smtClean="0"/>
          </a:p>
          <a:p>
            <a:r>
              <a:rPr lang="en-GB" baseline="0" dirty="0" smtClean="0"/>
              <a:t>Unfortunately, TRICS has very few large residential sites within its database. Indeed, there are no residential sites over 500 dwellings within the standard data range of 2005 onwards. We therefore end up with a similar set of survey sites as for the previous example, even though there are significant differences between the two in terms of the scale, nature and local facilities provided.</a:t>
            </a:r>
          </a:p>
          <a:p>
            <a:endParaRPr lang="en-GB" baseline="0" dirty="0" smtClean="0"/>
          </a:p>
          <a:p>
            <a:r>
              <a:rPr lang="en-GB" baseline="0" dirty="0" smtClean="0"/>
              <a:t>If we take into account the car driver mode share for the Clifton Gate local ward, which is 61% (and therefore similar to the previous example), a comparison of the two sets of vehicular trip rates is shown in the table on the slide. As you can see, using TRICS generates very little difference between the two developments, which you would question.</a:t>
            </a:r>
          </a:p>
        </p:txBody>
      </p:sp>
      <p:sp>
        <p:nvSpPr>
          <p:cNvPr id="4" name="Slide Number Placeholder 3"/>
          <p:cNvSpPr>
            <a:spLocks noGrp="1"/>
          </p:cNvSpPr>
          <p:nvPr>
            <p:ph type="sldNum" sz="quarter" idx="10"/>
          </p:nvPr>
        </p:nvSpPr>
        <p:spPr/>
        <p:txBody>
          <a:bodyPr/>
          <a:lstStyle/>
          <a:p>
            <a:fld id="{03D367AF-6132-45CE-A348-DCC54BB6FE61}" type="slidenum">
              <a:rPr lang="en-GB" smtClean="0"/>
              <a:pPr/>
              <a:t>10</a:t>
            </a:fld>
            <a:endParaRPr lang="en-GB"/>
          </a:p>
        </p:txBody>
      </p:sp>
    </p:spTree>
    <p:extLst>
      <p:ext uri="{BB962C8B-B14F-4D97-AF65-F5344CB8AC3E}">
        <p14:creationId xmlns:p14="http://schemas.microsoft.com/office/powerpoint/2010/main" xmlns="" val="303297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For Clifton Gate, an alternative approach was adopted to estimate vehicular trip rates, given the questionability in using </a:t>
            </a:r>
            <a:r>
              <a:rPr lang="en-GB" baseline="0" dirty="0" smtClean="0"/>
              <a:t>TRICS. </a:t>
            </a:r>
            <a:r>
              <a:rPr lang="en-GB" baseline="0" dirty="0" smtClean="0"/>
              <a:t>Specifically, in accordance with discussions with Local Authority officers, it was identified that the existing villages of </a:t>
            </a:r>
            <a:r>
              <a:rPr lang="en-GB" baseline="0" dirty="0" err="1" smtClean="0"/>
              <a:t>Haxby</a:t>
            </a:r>
            <a:r>
              <a:rPr lang="en-GB" baseline="0" dirty="0" smtClean="0"/>
              <a:t> and </a:t>
            </a:r>
            <a:r>
              <a:rPr lang="en-GB" baseline="0" dirty="0" err="1" smtClean="0"/>
              <a:t>Wigginton</a:t>
            </a:r>
            <a:r>
              <a:rPr lang="en-GB" baseline="0" dirty="0" smtClean="0"/>
              <a:t> (as shown on the map in blue) represent a reasonable proxy to the proposed development in terms of typical traffic-generating characteristics. This includes the size of the developments, the proximity of the strategic and local transport networks, and the land uses (thereby, indicating the possible level of trip internalisation).</a:t>
            </a:r>
          </a:p>
          <a:p>
            <a:endParaRPr lang="en-GB" baseline="0" dirty="0" smtClean="0"/>
          </a:p>
          <a:p>
            <a:r>
              <a:rPr lang="en-GB" sz="1200" kern="1200" dirty="0" smtClean="0">
                <a:solidFill>
                  <a:schemeClr val="tx1"/>
                </a:solidFill>
                <a:effectLst/>
                <a:latin typeface="+mn-lt"/>
                <a:ea typeface="+mn-ea"/>
                <a:cs typeface="+mn-cs"/>
              </a:rPr>
              <a:t>Consequently, an origin-destination survey of the five vehicle routes into </a:t>
            </a:r>
            <a:r>
              <a:rPr lang="en-GB" sz="1200" kern="1200" dirty="0" err="1" smtClean="0">
                <a:solidFill>
                  <a:schemeClr val="tx1"/>
                </a:solidFill>
                <a:effectLst/>
                <a:latin typeface="+mn-lt"/>
                <a:ea typeface="+mn-ea"/>
                <a:cs typeface="+mn-cs"/>
              </a:rPr>
              <a:t>Haxby</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Wigginton</a:t>
            </a:r>
            <a:r>
              <a:rPr lang="en-GB" sz="1200" kern="1200" dirty="0" smtClean="0">
                <a:solidFill>
                  <a:schemeClr val="tx1"/>
                </a:solidFill>
                <a:effectLst/>
                <a:latin typeface="+mn-lt"/>
                <a:ea typeface="+mn-ea"/>
                <a:cs typeface="+mn-cs"/>
              </a:rPr>
              <a:t> was undertaken using</a:t>
            </a:r>
            <a:r>
              <a:rPr lang="en-GB" sz="1200" kern="1200" baseline="0" dirty="0" smtClean="0">
                <a:solidFill>
                  <a:schemeClr val="tx1"/>
                </a:solidFill>
                <a:effectLst/>
                <a:latin typeface="+mn-lt"/>
                <a:ea typeface="+mn-ea"/>
                <a:cs typeface="+mn-cs"/>
              </a:rPr>
              <a:t> ANPR cameras</a:t>
            </a:r>
            <a:r>
              <a:rPr lang="en-GB" sz="1200" kern="1200" dirty="0" smtClean="0">
                <a:solidFill>
                  <a:schemeClr val="tx1"/>
                </a:solidFill>
                <a:effectLst/>
                <a:latin typeface="+mn-lt"/>
                <a:ea typeface="+mn-ea"/>
                <a:cs typeface="+mn-cs"/>
              </a:rPr>
              <a:t>. By excluding ‘through’ traffic movements, the surveys enabled quantification of traffic movements associated with the existing residential areas and associated</a:t>
            </a:r>
            <a:r>
              <a:rPr lang="en-GB" sz="1200" kern="1200" baseline="0" dirty="0" smtClean="0">
                <a:solidFill>
                  <a:schemeClr val="tx1"/>
                </a:solidFill>
                <a:effectLst/>
                <a:latin typeface="+mn-lt"/>
                <a:ea typeface="+mn-ea"/>
                <a:cs typeface="+mn-cs"/>
              </a:rPr>
              <a:t> local facilities</a:t>
            </a:r>
            <a:r>
              <a:rPr lang="en-GB" sz="1200" kern="1200" dirty="0" smtClean="0">
                <a:solidFill>
                  <a:schemeClr val="tx1"/>
                </a:solidFill>
                <a:effectLst/>
                <a:latin typeface="+mn-lt"/>
                <a:ea typeface="+mn-ea"/>
                <a:cs typeface="+mn-cs"/>
              </a:rPr>
              <a:t>.</a:t>
            </a:r>
            <a:endParaRPr lang="en-GB" baseline="0" dirty="0" smtClean="0"/>
          </a:p>
        </p:txBody>
      </p:sp>
      <p:sp>
        <p:nvSpPr>
          <p:cNvPr id="4" name="Slide Number Placeholder 3"/>
          <p:cNvSpPr>
            <a:spLocks noGrp="1"/>
          </p:cNvSpPr>
          <p:nvPr>
            <p:ph type="sldNum" sz="quarter" idx="10"/>
          </p:nvPr>
        </p:nvSpPr>
        <p:spPr/>
        <p:txBody>
          <a:bodyPr/>
          <a:lstStyle/>
          <a:p>
            <a:fld id="{03D367AF-6132-45CE-A348-DCC54BB6FE61}" type="slidenum">
              <a:rPr lang="en-GB" smtClean="0"/>
              <a:pPr/>
              <a:t>11</a:t>
            </a:fld>
            <a:endParaRPr lang="en-GB"/>
          </a:p>
        </p:txBody>
      </p:sp>
    </p:spTree>
    <p:extLst>
      <p:ext uri="{BB962C8B-B14F-4D97-AF65-F5344CB8AC3E}">
        <p14:creationId xmlns:p14="http://schemas.microsoft.com/office/powerpoint/2010/main" xmlns="" val="303297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compare the results from the traffic survey undertaken, with the</a:t>
            </a:r>
            <a:r>
              <a:rPr lang="en-GB" baseline="0" dirty="0" smtClean="0"/>
              <a:t> vehicular trip rates previously provided using TRICS, we can see a clear difference. In particular, the surveyed trips rates for the existing settlements are significantly lower than those estimated using TRICS. Indeed, the trip rates are 52% lower during the AM peak hour, and 38% lower in the PM peak hour.</a:t>
            </a:r>
          </a:p>
          <a:p>
            <a:endParaRPr lang="en-GB" baseline="0" dirty="0" smtClean="0"/>
          </a:p>
        </p:txBody>
      </p:sp>
      <p:sp>
        <p:nvSpPr>
          <p:cNvPr id="4" name="Slide Number Placeholder 3"/>
          <p:cNvSpPr>
            <a:spLocks noGrp="1"/>
          </p:cNvSpPr>
          <p:nvPr>
            <p:ph type="sldNum" sz="quarter" idx="10"/>
          </p:nvPr>
        </p:nvSpPr>
        <p:spPr/>
        <p:txBody>
          <a:bodyPr/>
          <a:lstStyle/>
          <a:p>
            <a:fld id="{03D367AF-6132-45CE-A348-DCC54BB6FE61}" type="slidenum">
              <a:rPr lang="en-GB" smtClean="0"/>
              <a:pPr/>
              <a:t>12</a:t>
            </a:fld>
            <a:endParaRPr lang="en-GB"/>
          </a:p>
        </p:txBody>
      </p:sp>
    </p:spTree>
    <p:extLst>
      <p:ext uri="{BB962C8B-B14F-4D97-AF65-F5344CB8AC3E}">
        <p14:creationId xmlns:p14="http://schemas.microsoft.com/office/powerpoint/2010/main" xmlns="" val="378538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Although recognising that this is only one example, the comparison provided does raise an important question about the suitability of using TRICS for large-scale, strategic 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Specifically, does the use of TRICS provide accurate trip rates for </a:t>
            </a:r>
            <a:r>
              <a:rPr lang="en-GB" baseline="0" dirty="0" smtClean="0"/>
              <a:t>these developments, </a:t>
            </a:r>
            <a:r>
              <a:rPr lang="en-GB" baseline="0" dirty="0" smtClean="0"/>
              <a:t>at present?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we consider that TRICS does not - as found in this example - can TRICS respond to the challenge moving forward, or do we need to accept the limitations of the current software and adopt alternative approaches, for example, by desegregating trips by journey purpose or by using strategic transport models to generate productions and attractions.</a:t>
            </a:r>
          </a:p>
        </p:txBody>
      </p:sp>
      <p:sp>
        <p:nvSpPr>
          <p:cNvPr id="4" name="Slide Number Placeholder 3"/>
          <p:cNvSpPr>
            <a:spLocks noGrp="1"/>
          </p:cNvSpPr>
          <p:nvPr>
            <p:ph type="sldNum" sz="quarter" idx="10"/>
          </p:nvPr>
        </p:nvSpPr>
        <p:spPr/>
        <p:txBody>
          <a:bodyPr/>
          <a:lstStyle/>
          <a:p>
            <a:fld id="{03D367AF-6132-45CE-A348-DCC54BB6FE61}" type="slidenum">
              <a:rPr lang="en-GB" smtClean="0"/>
              <a:pPr/>
              <a:t>13</a:t>
            </a:fld>
            <a:endParaRPr lang="en-GB"/>
          </a:p>
        </p:txBody>
      </p:sp>
    </p:spTree>
    <p:extLst>
      <p:ext uri="{BB962C8B-B14F-4D97-AF65-F5344CB8AC3E}">
        <p14:creationId xmlns:p14="http://schemas.microsoft.com/office/powerpoint/2010/main" xmlns="" val="782968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bring the presentation</a:t>
            </a:r>
            <a:r>
              <a:rPr lang="en-GB" baseline="0" dirty="0" smtClean="0"/>
              <a:t> right back to the concept of a “local user’s perspective</a:t>
            </a:r>
            <a:r>
              <a:rPr lang="en-GB" baseline="0" dirty="0" smtClean="0"/>
              <a:t>”, </a:t>
            </a:r>
            <a:r>
              <a:rPr lang="en-GB" baseline="0" dirty="0" smtClean="0"/>
              <a:t>as a company, we are increasingly working on more of these large-scale, strategic sites. Indeed, I have probably worked on four or five in the past 18 months that include more than 1,000 dwellings with associated local facilities.</a:t>
            </a:r>
          </a:p>
          <a:p>
            <a:endParaRPr lang="en-GB" baseline="0" dirty="0" smtClean="0"/>
          </a:p>
          <a:p>
            <a:r>
              <a:rPr lang="en-GB" baseline="0" dirty="0" smtClean="0"/>
              <a:t>With changes to the national policy framework, through the introduction of NPPF and the new Local Plan system, we are finding that more of these sites are being brought forward by developers and are being promoted through the Local Plan process. This is particularly the case in Yorkshire and the North East, where we do a lot of our work.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At present we feel that TRICS is great for use in the first </a:t>
            </a:r>
            <a:r>
              <a:rPr lang="en-GB" baseline="0" dirty="0" smtClean="0"/>
              <a:t>example; </a:t>
            </a:r>
            <a:r>
              <a:rPr lang="en-GB" baseline="0" dirty="0" smtClean="0"/>
              <a:t>but perhaps unsuitable for projects of the Clifton Gate type. Specifically, TRICS seems to overestimate traffic generation and, therefore, the extent of the study area to be assessed, the subsequent assessments of the highway network undertaken and, ultimately, the scale and form of any mitigation required. The use of TRICS can therefore become a barrier to development, in </a:t>
            </a:r>
            <a:r>
              <a:rPr lang="en-GB" baseline="0" dirty="0" smtClean="0"/>
              <a:t>certain </a:t>
            </a:r>
            <a:r>
              <a:rPr lang="en-GB" baseline="0" dirty="0" smtClean="0"/>
              <a:t>cases.</a:t>
            </a:r>
          </a:p>
        </p:txBody>
      </p:sp>
      <p:sp>
        <p:nvSpPr>
          <p:cNvPr id="4" name="Slide Number Placeholder 3"/>
          <p:cNvSpPr>
            <a:spLocks noGrp="1"/>
          </p:cNvSpPr>
          <p:nvPr>
            <p:ph type="sldNum" sz="quarter" idx="10"/>
          </p:nvPr>
        </p:nvSpPr>
        <p:spPr/>
        <p:txBody>
          <a:bodyPr/>
          <a:lstStyle/>
          <a:p>
            <a:fld id="{03D367AF-6132-45CE-A348-DCC54BB6FE61}" type="slidenum">
              <a:rPr lang="en-GB" smtClean="0"/>
              <a:pPr/>
              <a:t>14</a:t>
            </a:fld>
            <a:endParaRPr lang="en-GB"/>
          </a:p>
        </p:txBody>
      </p:sp>
    </p:spTree>
    <p:extLst>
      <p:ext uri="{BB962C8B-B14F-4D97-AF65-F5344CB8AC3E}">
        <p14:creationId xmlns:p14="http://schemas.microsoft.com/office/powerpoint/2010/main" xmlns="" val="114206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Okay, to wrap up the presentation, a few </a:t>
            </a:r>
            <a:r>
              <a:rPr lang="en-GB" dirty="0" smtClean="0"/>
              <a:t>questions</a:t>
            </a:r>
            <a:r>
              <a:rPr lang="en-GB" baseline="0" dirty="0" smtClean="0"/>
              <a:t> for TRICS m</a:t>
            </a:r>
            <a:r>
              <a:rPr lang="en-GB" dirty="0" smtClean="0"/>
              <a:t>oving forward.</a:t>
            </a:r>
            <a:r>
              <a:rPr lang="en-GB" baseline="0" dirty="0" smtClean="0"/>
              <a:t> </a:t>
            </a:r>
            <a:r>
              <a:rPr lang="en-GB" dirty="0" smtClean="0"/>
              <a:t>Specifically: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a:t>
            </a:r>
            <a:r>
              <a:rPr lang="en-GB" dirty="0" smtClean="0"/>
              <a:t>oes TRICS need to expand its database to include more strategic sites,</a:t>
            </a:r>
            <a:r>
              <a:rPr lang="en-GB" baseline="0" dirty="0" smtClean="0"/>
              <a:t> particularly in the context of a changing national policy framework</a:t>
            </a:r>
            <a:r>
              <a:rPr lang="en-GB" dirty="0" smtClean="0"/>
              <a:t>?</a:t>
            </a:r>
          </a:p>
          <a:p>
            <a:endParaRPr lang="en-GB" dirty="0" smtClean="0"/>
          </a:p>
          <a:p>
            <a:r>
              <a:rPr lang="en-GB" baseline="0" dirty="0" smtClean="0"/>
              <a:t>And if so, how feasible is the collection of accurate data for these sites, when considering factors such as the internationalisation of trips, the recording of multi-modal trips (for example, pedestrian trips), and the long build-out period of these sites (which can be 10 to 20 years).</a:t>
            </a:r>
          </a:p>
          <a:p>
            <a:endParaRPr lang="en-GB" baseline="0" dirty="0" smtClean="0"/>
          </a:p>
          <a:p>
            <a:r>
              <a:rPr lang="en-GB" baseline="0" dirty="0" smtClean="0"/>
              <a:t>And </a:t>
            </a:r>
            <a:r>
              <a:rPr lang="en-GB" baseline="0" dirty="0" smtClean="0"/>
              <a:t>a final </a:t>
            </a:r>
            <a:r>
              <a:rPr lang="en-GB" baseline="0" dirty="0" smtClean="0"/>
              <a:t>question, if new surveys are undertaken, how can TRICS integrate these sites into the existing software? Would this, for example, be the introduction of a new </a:t>
            </a:r>
            <a:r>
              <a:rPr lang="en-GB" baseline="0" dirty="0" smtClean="0"/>
              <a:t>category or sub-category?</a:t>
            </a:r>
            <a:endParaRPr lang="en-GB" baseline="0" dirty="0" smtClean="0"/>
          </a:p>
          <a:p>
            <a:endParaRPr lang="en-GB" baseline="0" dirty="0" smtClean="0"/>
          </a:p>
          <a:p>
            <a:r>
              <a:rPr lang="en-GB" baseline="0" dirty="0" smtClean="0"/>
              <a:t>Hopefully, the examples provided here, and the ideas presented, will generate a bit of thought amongst yourselves about the projects that you have worked, and the cases where you have found TRICS to work well, or not. </a:t>
            </a:r>
          </a:p>
          <a:p>
            <a:endParaRPr lang="en-GB" baseline="0" dirty="0" smtClean="0"/>
          </a:p>
          <a:p>
            <a:r>
              <a:rPr lang="en-GB" baseline="0" dirty="0" smtClean="0"/>
              <a:t>No doubt, you will have plenty of other ideas for TRICS going forward that I have not covered.</a:t>
            </a:r>
          </a:p>
        </p:txBody>
      </p:sp>
      <p:sp>
        <p:nvSpPr>
          <p:cNvPr id="4" name="Slide Number Placeholder 3"/>
          <p:cNvSpPr>
            <a:spLocks noGrp="1"/>
          </p:cNvSpPr>
          <p:nvPr>
            <p:ph type="sldNum" sz="quarter" idx="10"/>
          </p:nvPr>
        </p:nvSpPr>
        <p:spPr/>
        <p:txBody>
          <a:bodyPr/>
          <a:lstStyle/>
          <a:p>
            <a:fld id="{03D367AF-6132-45CE-A348-DCC54BB6FE61}" type="slidenum">
              <a:rPr lang="en-GB" smtClean="0"/>
              <a:pPr/>
              <a:t>15</a:t>
            </a:fld>
            <a:endParaRPr lang="en-GB"/>
          </a:p>
        </p:txBody>
      </p:sp>
    </p:spTree>
    <p:extLst>
      <p:ext uri="{BB962C8B-B14F-4D97-AF65-F5344CB8AC3E}">
        <p14:creationId xmlns:p14="http://schemas.microsoft.com/office/powerpoint/2010/main" xmlns="" val="338798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presentation I am going to provide two examples of recent projects that we have worked on. I’ll provide a brief overview of each, then run through how we have used TRICS  and the outputs that it has given us.</a:t>
            </a:r>
          </a:p>
          <a:p>
            <a:endParaRPr lang="en-GB" baseline="0" dirty="0" smtClean="0"/>
          </a:p>
          <a:p>
            <a:r>
              <a:rPr lang="en-GB" baseline="0" dirty="0" smtClean="0"/>
              <a:t>What I am hopefully going to do, is to identify an area where we feel that TRICS works well, but also, importantly, where we feel that it is perhaps currently limited. In particular, I am going to look at whether the use of TRICS is appropriate for large-scale, strategic sites, at present. The intention is to raise a few questions for TRICS going forward and to generate a bit of thought amongst yourselves. </a:t>
            </a:r>
          </a:p>
          <a:p>
            <a:endParaRPr lang="en-GB" baseline="0" dirty="0" smtClean="0"/>
          </a:p>
          <a:p>
            <a:r>
              <a:rPr lang="en-GB" baseline="0" dirty="0" smtClean="0"/>
              <a:t>Obviously, this is only one local user’s perspective, so it will be interesting to see if you agree or not, and I am sure you will have plenty of other ideas.</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2</a:t>
            </a:fld>
            <a:endParaRPr lang="en-GB"/>
          </a:p>
        </p:txBody>
      </p:sp>
    </p:spTree>
    <p:extLst>
      <p:ext uri="{BB962C8B-B14F-4D97-AF65-F5344CB8AC3E}">
        <p14:creationId xmlns:p14="http://schemas.microsoft.com/office/powerpoint/2010/main" xmlns="" val="76148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Okay, the first example I going to give you is a project called Harlow</a:t>
            </a:r>
            <a:r>
              <a:rPr lang="en-GB" baseline="0" dirty="0" smtClean="0"/>
              <a:t> Grange, Harrogate, which we recently worked on. The commission was to prepare a Transport Assessment and a Travel Plan to support the outline planning application.</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3</a:t>
            </a:fld>
            <a:endParaRPr lang="en-GB"/>
          </a:p>
        </p:txBody>
      </p:sp>
    </p:spTree>
    <p:extLst>
      <p:ext uri="{BB962C8B-B14F-4D97-AF65-F5344CB8AC3E}">
        <p14:creationId xmlns:p14="http://schemas.microsoft.com/office/powerpoint/2010/main" xmlns="" val="161549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 project</a:t>
            </a:r>
            <a:r>
              <a:rPr lang="en-GB" baseline="0" dirty="0" smtClean="0"/>
              <a:t> was for the proposed development of 124 residential dwellings, right at the western edge of Harrogate, approximately 3 kilometres from the town centre.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4</a:t>
            </a:fld>
            <a:endParaRPr lang="en-GB"/>
          </a:p>
        </p:txBody>
      </p:sp>
    </p:spTree>
    <p:extLst>
      <p:ext uri="{BB962C8B-B14F-4D97-AF65-F5344CB8AC3E}">
        <p14:creationId xmlns:p14="http://schemas.microsoft.com/office/powerpoint/2010/main" xmlns="" val="262222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this site, as with most projects that we work on, we used TRICS to derive average person trip rates, from which we estimated vehicular trip rates and, therefore, the likely traffic generation associated with the proposed development.</a:t>
            </a:r>
          </a:p>
          <a:p>
            <a:endParaRPr lang="en-GB" baseline="0" dirty="0" smtClean="0"/>
          </a:p>
          <a:p>
            <a:r>
              <a:rPr lang="en-GB" baseline="0" dirty="0" smtClean="0"/>
              <a:t>As you can </a:t>
            </a:r>
            <a:r>
              <a:rPr lang="en-GB" baseline="0" dirty="0" smtClean="0"/>
              <a:t>see, </a:t>
            </a:r>
            <a:r>
              <a:rPr lang="en-GB" baseline="0" dirty="0" smtClean="0"/>
              <a:t>we interrogated TRICS for sites based on the following criteria:</a:t>
            </a:r>
          </a:p>
          <a:p>
            <a:pPr marL="171450" indent="-171450">
              <a:buFont typeface="Arial" panose="020B0604020202020204" pitchFamily="34" charset="0"/>
              <a:buChar char="•"/>
            </a:pPr>
            <a:r>
              <a:rPr lang="en-GB" baseline="0" dirty="0" smtClean="0"/>
              <a:t>Residential.</a:t>
            </a:r>
          </a:p>
          <a:p>
            <a:pPr marL="171450" indent="-171450">
              <a:buFont typeface="Arial" panose="020B0604020202020204" pitchFamily="34" charset="0"/>
              <a:buChar char="•"/>
            </a:pPr>
            <a:r>
              <a:rPr lang="en-GB" baseline="0" dirty="0" smtClean="0"/>
              <a:t>Houses Privately Owned.</a:t>
            </a:r>
          </a:p>
          <a:p>
            <a:pPr marL="171450" indent="-171450">
              <a:buFont typeface="Arial" panose="020B0604020202020204" pitchFamily="34" charset="0"/>
              <a:buChar char="•"/>
            </a:pPr>
            <a:r>
              <a:rPr lang="en-GB" baseline="0" dirty="0" smtClean="0"/>
              <a:t>Edge of town.</a:t>
            </a:r>
          </a:p>
          <a:p>
            <a:pPr marL="171450" indent="-171450">
              <a:buFont typeface="Arial" panose="020B0604020202020204" pitchFamily="34" charset="0"/>
              <a:buChar char="•"/>
            </a:pPr>
            <a:r>
              <a:rPr lang="en-GB" baseline="0" dirty="0" smtClean="0"/>
              <a:t>Number of dwellings.</a:t>
            </a:r>
          </a:p>
          <a:p>
            <a:pPr marL="171450" indent="-171450">
              <a:buFont typeface="Arial" panose="020B0604020202020204" pitchFamily="34" charset="0"/>
              <a:buChar char="•"/>
            </a:pPr>
            <a:r>
              <a:rPr lang="en-GB" baseline="0" dirty="0" smtClean="0"/>
              <a:t>Etc.</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The table is not exhaustive, but does give some idea of the search approach undertaken.</a:t>
            </a:r>
          </a:p>
        </p:txBody>
      </p:sp>
      <p:sp>
        <p:nvSpPr>
          <p:cNvPr id="4" name="Slide Number Placeholder 3"/>
          <p:cNvSpPr>
            <a:spLocks noGrp="1"/>
          </p:cNvSpPr>
          <p:nvPr>
            <p:ph type="sldNum" sz="quarter" idx="10"/>
          </p:nvPr>
        </p:nvSpPr>
        <p:spPr/>
        <p:txBody>
          <a:bodyPr/>
          <a:lstStyle/>
          <a:p>
            <a:fld id="{03D367AF-6132-45CE-A348-DCC54BB6FE61}" type="slidenum">
              <a:rPr lang="en-GB" smtClean="0"/>
              <a:pPr/>
              <a:t>5</a:t>
            </a:fld>
            <a:endParaRPr lang="en-GB"/>
          </a:p>
        </p:txBody>
      </p:sp>
    </p:spTree>
    <p:extLst>
      <p:ext uri="{BB962C8B-B14F-4D97-AF65-F5344CB8AC3E}">
        <p14:creationId xmlns:p14="http://schemas.microsoft.com/office/powerpoint/2010/main" xmlns="" val="251071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Having used TRICS to derive person trip rates</a:t>
            </a:r>
            <a:r>
              <a:rPr lang="en-GB" baseline="0" dirty="0" smtClean="0"/>
              <a:t>, we have then used mode splits from the 2011 Census, using the ‘Method of travel to work’ dataset, to estimate vehicular trip rates for the proposed development. This is the recommend approach in ‘Guidance to Transport Assessment’, and is generally accepted, and recommended, by Local Highway Authorities and the Highway Agency.</a:t>
            </a:r>
          </a:p>
          <a:p>
            <a:endParaRPr lang="en-GB" baseline="0" dirty="0" smtClean="0"/>
          </a:p>
          <a:p>
            <a:r>
              <a:rPr lang="en-GB" baseline="0" dirty="0" smtClean="0"/>
              <a:t>In this case, the car driver mode share for the local ward was 64%, which was applied to the person trip rates, to estimate the vehicular trip rates (which are shown in the table on the slide). The vehicular trip rates, and the resulting traffic generation, were then used to assess the likely impact of the proposed development on the highway network, with a study area identified and junction capacity assessments undertaken. The trip rates and the use of TRICS is therefore crucial, in that it underpins a lot of the technical work that we undertake.</a:t>
            </a:r>
          </a:p>
          <a:p>
            <a:endParaRPr lang="en-GB" baseline="0" dirty="0" smtClean="0"/>
          </a:p>
          <a:p>
            <a:r>
              <a:rPr lang="en-GB" baseline="0" dirty="0" smtClean="0"/>
              <a:t>From our experiences, with this approach and the trips rates derived, we feel that TRICS works well for projects of this type. Importantly, a large number of similar sites are available within the TRICS database and there is plenty of option to tailor the search criteria to match the proposed development, for example, by removing sites with a certain housing density or by changing the location of the search. You can therefore be reasonably confident that the trip rates derived are an accurate estimation of the development proposals. </a:t>
            </a:r>
          </a:p>
          <a:p>
            <a:endParaRPr lang="en-GB" baseline="0" dirty="0" smtClean="0"/>
          </a:p>
          <a:p>
            <a:r>
              <a:rPr lang="en-GB" baseline="0" dirty="0" smtClean="0"/>
              <a:t>The next project I am going to give you, however, is an example of where we feel that TRICS has some limitations, at present. </a:t>
            </a:r>
            <a:r>
              <a:rPr lang="en-GB" baseline="0" dirty="0" smtClean="0"/>
              <a:t>And from </a:t>
            </a:r>
            <a:r>
              <a:rPr lang="en-GB" baseline="0" dirty="0" smtClean="0"/>
              <a:t>a local user’s perspective, it will be interesting to see if TRICS can improve in this area moving forward.</a:t>
            </a:r>
          </a:p>
        </p:txBody>
      </p:sp>
      <p:sp>
        <p:nvSpPr>
          <p:cNvPr id="4" name="Slide Number Placeholder 3"/>
          <p:cNvSpPr>
            <a:spLocks noGrp="1"/>
          </p:cNvSpPr>
          <p:nvPr>
            <p:ph type="sldNum" sz="quarter" idx="10"/>
          </p:nvPr>
        </p:nvSpPr>
        <p:spPr/>
        <p:txBody>
          <a:bodyPr/>
          <a:lstStyle/>
          <a:p>
            <a:fld id="{03D367AF-6132-45CE-A348-DCC54BB6FE61}" type="slidenum">
              <a:rPr lang="en-GB" smtClean="0"/>
              <a:pPr/>
              <a:t>6</a:t>
            </a:fld>
            <a:endParaRPr lang="en-GB"/>
          </a:p>
        </p:txBody>
      </p:sp>
    </p:spTree>
    <p:extLst>
      <p:ext uri="{BB962C8B-B14F-4D97-AF65-F5344CB8AC3E}">
        <p14:creationId xmlns:p14="http://schemas.microsoft.com/office/powerpoint/2010/main" xmlns="" val="337537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Okay, this second example is</a:t>
            </a:r>
            <a:r>
              <a:rPr lang="en-GB" baseline="0" dirty="0" smtClean="0"/>
              <a:t> of a project called Clifton Gate, York, which we are currently working on. The site is a new settlement, being promoted through the City of York Local Plan process, and is included as a draft allocation.</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7</a:t>
            </a:fld>
            <a:endParaRPr lang="en-GB"/>
          </a:p>
        </p:txBody>
      </p:sp>
    </p:spTree>
    <p:extLst>
      <p:ext uri="{BB962C8B-B14F-4D97-AF65-F5344CB8AC3E}">
        <p14:creationId xmlns:p14="http://schemas.microsoft.com/office/powerpoint/2010/main" xmlns="" val="171653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a:t>
            </a:r>
            <a:r>
              <a:rPr lang="en-GB" baseline="0" dirty="0" smtClean="0"/>
              <a:t> is similar to the previous example, in terms of a residential development, in Yorkshire, located on the boundary of a major urban area; but with a significant difference in terms of scale.</a:t>
            </a:r>
          </a:p>
        </p:txBody>
      </p:sp>
      <p:sp>
        <p:nvSpPr>
          <p:cNvPr id="4" name="Slide Number Placeholder 3"/>
          <p:cNvSpPr>
            <a:spLocks noGrp="1"/>
          </p:cNvSpPr>
          <p:nvPr>
            <p:ph type="sldNum" sz="quarter" idx="10"/>
          </p:nvPr>
        </p:nvSpPr>
        <p:spPr/>
        <p:txBody>
          <a:bodyPr/>
          <a:lstStyle/>
          <a:p>
            <a:fld id="{03D367AF-6132-45CE-A348-DCC54BB6FE61}" type="slidenum">
              <a:rPr lang="en-GB" smtClean="0"/>
              <a:pPr/>
              <a:t>8</a:t>
            </a:fld>
            <a:endParaRPr lang="en-GB"/>
          </a:p>
        </p:txBody>
      </p:sp>
    </p:spTree>
    <p:extLst>
      <p:ext uri="{BB962C8B-B14F-4D97-AF65-F5344CB8AC3E}">
        <p14:creationId xmlns:p14="http://schemas.microsoft.com/office/powerpoint/2010/main" xmlns="" val="118556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Specifically, the proposed development at Clifton Gate is for approximately</a:t>
            </a:r>
            <a:r>
              <a:rPr lang="en-GB" baseline="0" dirty="0" smtClean="0"/>
              <a:t> 34</a:t>
            </a:r>
            <a:r>
              <a:rPr lang="en-GB" dirty="0" smtClean="0"/>
              <a:t>00 dwellings,</a:t>
            </a:r>
            <a:r>
              <a:rPr lang="en-GB" baseline="0" dirty="0" smtClean="0"/>
              <a:t> rather than 100-odd, and is intended to be delivered as a sustainable new settlement. It therefore includes local facilities, social infrastructure and convenience retail, as well as a Park and Ride facility and </a:t>
            </a:r>
            <a:r>
              <a:rPr lang="en-GB" baseline="0" dirty="0" smtClean="0"/>
              <a:t>a regular </a:t>
            </a:r>
            <a:r>
              <a:rPr lang="en-GB" baseline="0" dirty="0" smtClean="0"/>
              <a:t>bus service to the city centre.</a:t>
            </a:r>
            <a:endParaRPr lang="en-GB" dirty="0"/>
          </a:p>
        </p:txBody>
      </p:sp>
      <p:sp>
        <p:nvSpPr>
          <p:cNvPr id="4" name="Slide Number Placeholder 3"/>
          <p:cNvSpPr>
            <a:spLocks noGrp="1"/>
          </p:cNvSpPr>
          <p:nvPr>
            <p:ph type="sldNum" sz="quarter" idx="10"/>
          </p:nvPr>
        </p:nvSpPr>
        <p:spPr/>
        <p:txBody>
          <a:bodyPr/>
          <a:lstStyle/>
          <a:p>
            <a:fld id="{03D367AF-6132-45CE-A348-DCC54BB6FE61}" type="slidenum">
              <a:rPr lang="en-GB" smtClean="0"/>
              <a:pPr/>
              <a:t>9</a:t>
            </a:fld>
            <a:endParaRPr lang="en-GB"/>
          </a:p>
        </p:txBody>
      </p:sp>
    </p:spTree>
    <p:extLst>
      <p:ext uri="{BB962C8B-B14F-4D97-AF65-F5344CB8AC3E}">
        <p14:creationId xmlns:p14="http://schemas.microsoft.com/office/powerpoint/2010/main" xmlns="" val="257763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7/1/2014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7/1/2014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7/1/2014</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1F1044-0592-4232-85F2-F65770D72FD6}" type="datetimeFigureOut">
              <a:rPr lang="en-US" smtClean="0"/>
              <a:pPr/>
              <a:t>7/1/2014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1F1044-0592-4232-85F2-F65770D72FD6}" type="datetimeFigureOut">
              <a:rPr lang="en-US" smtClean="0"/>
              <a:pPr/>
              <a:t>7/1/2014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833AA-9146-4FB4-AF4C-EDB9E4846F8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1F1044-0592-4232-85F2-F65770D72FD6}" type="datetimeFigureOut">
              <a:rPr lang="en-US" smtClean="0"/>
              <a:pPr/>
              <a:t>7/1/2014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1F1044-0592-4232-85F2-F65770D72FD6}" type="datetimeFigureOut">
              <a:rPr lang="en-US" smtClean="0"/>
              <a:pPr/>
              <a:t>7/1/2014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1F1044-0592-4232-85F2-F65770D72FD6}" type="datetimeFigureOut">
              <a:rPr lang="en-US" smtClean="0"/>
              <a:pPr/>
              <a:t>7/1/2014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F1044-0592-4232-85F2-F65770D72FD6}" type="datetimeFigureOut">
              <a:rPr lang="en-US" smtClean="0"/>
              <a:pPr/>
              <a:t>7/1/2014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7833AA-9146-4FB4-AF4C-EDB9E4846F8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1F1044-0592-4232-85F2-F65770D72FD6}" type="datetimeFigureOut">
              <a:rPr lang="en-US" smtClean="0"/>
              <a:pPr/>
              <a:t>7/1/2014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833AA-9146-4FB4-AF4C-EDB9E4846F83}"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1F1044-0592-4232-85F2-F65770D72FD6}" type="datetimeFigureOut">
              <a:rPr lang="en-US" smtClean="0"/>
              <a:pPr/>
              <a:t>7/1/2014</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5B7833AA-9146-4FB4-AF4C-EDB9E4846F8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1F1044-0592-4232-85F2-F65770D72FD6}" type="datetimeFigureOut">
              <a:rPr lang="en-US" smtClean="0"/>
              <a:pPr/>
              <a:t>7/1/2014</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B7833AA-9146-4FB4-AF4C-EDB9E4846F8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Local Use of TRICS: A Case Study from a User’s Perspective</a:t>
            </a:r>
            <a:endParaRPr lang="en-GB" dirty="0"/>
          </a:p>
        </p:txBody>
      </p:sp>
      <p:sp>
        <p:nvSpPr>
          <p:cNvPr id="3" name="Subtitle 2"/>
          <p:cNvSpPr>
            <a:spLocks noGrp="1"/>
          </p:cNvSpPr>
          <p:nvPr>
            <p:ph type="subTitle" idx="1"/>
          </p:nvPr>
        </p:nvSpPr>
        <p:spPr/>
        <p:txBody>
          <a:bodyPr/>
          <a:lstStyle/>
          <a:p>
            <a:r>
              <a:rPr lang="en-GB" dirty="0" smtClean="0"/>
              <a:t>Ewan Anderson, Fore Consulting Limited</a:t>
            </a:r>
            <a:endParaRPr lang="en-GB" dirty="0"/>
          </a:p>
        </p:txBody>
      </p:sp>
      <p:pic>
        <p:nvPicPr>
          <p:cNvPr id="1026"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TRICS</a:t>
            </a:r>
            <a:endParaRPr lang="en-GB" dirty="0"/>
          </a:p>
        </p:txBody>
      </p:sp>
      <p:sp>
        <p:nvSpPr>
          <p:cNvPr id="3" name="Content Placeholder 2"/>
          <p:cNvSpPr>
            <a:spLocks noGrp="1"/>
          </p:cNvSpPr>
          <p:nvPr>
            <p:ph idx="1"/>
          </p:nvPr>
        </p:nvSpPr>
        <p:spPr>
          <a:xfrm>
            <a:off x="457200" y="1775191"/>
            <a:ext cx="8229600" cy="2661921"/>
          </a:xfrm>
        </p:spPr>
        <p:txBody>
          <a:bodyPr>
            <a:normAutofit fontScale="70000" lnSpcReduction="20000"/>
          </a:bodyPr>
          <a:lstStyle/>
          <a:p>
            <a:r>
              <a:rPr lang="en-GB" dirty="0" smtClean="0"/>
              <a:t>Used the same approach to deriving person trips rates as for the previous example.</a:t>
            </a:r>
          </a:p>
          <a:p>
            <a:endParaRPr lang="en-GB" dirty="0" smtClean="0"/>
          </a:p>
          <a:p>
            <a:r>
              <a:rPr lang="en-GB" dirty="0" smtClean="0"/>
              <a:t>Provides similar search criteria:</a:t>
            </a:r>
          </a:p>
          <a:p>
            <a:pPr lvl="1"/>
            <a:r>
              <a:rPr lang="en-GB" dirty="0" smtClean="0"/>
              <a:t>Residential, Houses Privately Owned, Edge of Town, etc.</a:t>
            </a:r>
          </a:p>
          <a:p>
            <a:endParaRPr lang="en-GB" dirty="0" smtClean="0"/>
          </a:p>
          <a:p>
            <a:r>
              <a:rPr lang="en-GB" dirty="0" smtClean="0"/>
              <a:t>However, very few large residential sites within  TRICS database. </a:t>
            </a:r>
          </a:p>
          <a:p>
            <a:endParaRPr lang="en-GB" dirty="0"/>
          </a:p>
          <a:p>
            <a:r>
              <a:rPr lang="en-GB" dirty="0"/>
              <a:t>Comparison </a:t>
            </a:r>
            <a:r>
              <a:rPr lang="en-GB" dirty="0" smtClean="0"/>
              <a:t>of vehicular </a:t>
            </a:r>
            <a:r>
              <a:rPr lang="en-GB" dirty="0"/>
              <a:t>t</a:t>
            </a:r>
            <a:r>
              <a:rPr lang="en-GB" dirty="0" smtClean="0"/>
              <a:t>rip </a:t>
            </a:r>
            <a:r>
              <a:rPr lang="en-GB" dirty="0"/>
              <a:t>r</a:t>
            </a:r>
            <a:r>
              <a:rPr lang="en-GB" dirty="0" smtClean="0"/>
              <a:t>ates between the two projects:</a:t>
            </a:r>
            <a:endParaRPr lang="en-GB" dirty="0"/>
          </a:p>
          <a:p>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2693512597"/>
              </p:ext>
            </p:extLst>
          </p:nvPr>
        </p:nvGraphicFramePr>
        <p:xfrm>
          <a:off x="683567" y="4581128"/>
          <a:ext cx="7776865" cy="1848040"/>
        </p:xfrm>
        <a:graphic>
          <a:graphicData uri="http://schemas.openxmlformats.org/drawingml/2006/table">
            <a:tbl>
              <a:tblPr firstRow="1" firstCol="1" bandRow="1">
                <a:tableStyleId>{5C22544A-7EE6-4342-B048-85BDC9FD1C3A}</a:tableStyleId>
              </a:tblPr>
              <a:tblGrid>
                <a:gridCol w="1569643"/>
                <a:gridCol w="1034537"/>
                <a:gridCol w="1034537"/>
                <a:gridCol w="1034537"/>
                <a:gridCol w="1034537"/>
                <a:gridCol w="1034537"/>
                <a:gridCol w="1034537"/>
              </a:tblGrid>
              <a:tr h="372552">
                <a:tc rowSpan="3">
                  <a:txBody>
                    <a:bodyPr/>
                    <a:lstStyle/>
                    <a:p>
                      <a:pPr algn="ctr">
                        <a:lnSpc>
                          <a:spcPct val="115000"/>
                        </a:lnSpc>
                        <a:spcAft>
                          <a:spcPts val="0"/>
                        </a:spcAft>
                      </a:pPr>
                      <a:r>
                        <a:rPr lang="en-GB" sz="1500" dirty="0" smtClean="0">
                          <a:solidFill>
                            <a:schemeClr val="lt1"/>
                          </a:solidFill>
                          <a:effectLst/>
                          <a:latin typeface="+mn-lt"/>
                          <a:ea typeface="+mn-ea"/>
                        </a:rPr>
                        <a:t>Project</a:t>
                      </a:r>
                      <a:endParaRPr lang="en-GB" sz="1500" dirty="0">
                        <a:solidFill>
                          <a:srgbClr val="000000"/>
                        </a:solidFill>
                        <a:effectLst/>
                        <a:latin typeface="+mn-lt"/>
                        <a:ea typeface="Arial"/>
                      </a:endParaRPr>
                    </a:p>
                  </a:txBody>
                  <a:tcPr marL="68580" marR="68580" marT="0" marB="0" anchor="ctr"/>
                </a:tc>
                <a:tc gridSpan="6">
                  <a:txBody>
                    <a:bodyPr/>
                    <a:lstStyle/>
                    <a:p>
                      <a:pPr algn="ctr">
                        <a:lnSpc>
                          <a:spcPct val="115000"/>
                        </a:lnSpc>
                        <a:spcAft>
                          <a:spcPts val="0"/>
                        </a:spcAft>
                      </a:pPr>
                      <a:r>
                        <a:rPr lang="en-GB" sz="1500" dirty="0">
                          <a:effectLst/>
                          <a:latin typeface="+mn-lt"/>
                        </a:rPr>
                        <a:t>Trip Rates (Vehicles/per unit)</a:t>
                      </a:r>
                      <a:endParaRPr lang="en-GB" sz="1500" dirty="0">
                        <a:solidFill>
                          <a:srgbClr val="000000"/>
                        </a:solidFill>
                        <a:effectLst/>
                        <a:latin typeface="+mn-lt"/>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r>
              <a:tr h="372552">
                <a:tc vMerge="1">
                  <a:txBody>
                    <a:bodyPr/>
                    <a:lstStyle/>
                    <a:p>
                      <a:endParaRPr lang="en-GB"/>
                    </a:p>
                  </a:txBody>
                  <a:tcPr/>
                </a:tc>
                <a:tc gridSpan="3">
                  <a:txBody>
                    <a:bodyPr/>
                    <a:lstStyle/>
                    <a:p>
                      <a:pPr algn="ctr">
                        <a:lnSpc>
                          <a:spcPct val="115000"/>
                        </a:lnSpc>
                        <a:spcAft>
                          <a:spcPts val="0"/>
                        </a:spcAft>
                      </a:pPr>
                      <a:r>
                        <a:rPr lang="en-GB" sz="1500" dirty="0" smtClean="0">
                          <a:effectLst/>
                          <a:latin typeface="+mn-lt"/>
                        </a:rPr>
                        <a:t>Weekday </a:t>
                      </a:r>
                      <a:r>
                        <a:rPr lang="en-GB" sz="1500" dirty="0">
                          <a:effectLst/>
                          <a:latin typeface="+mn-lt"/>
                        </a:rPr>
                        <a:t>AM Peak Hour </a:t>
                      </a:r>
                      <a:endParaRPr lang="en-GB" sz="1500" dirty="0">
                        <a:solidFill>
                          <a:srgbClr val="000000"/>
                        </a:solidFill>
                        <a:effectLst/>
                        <a:latin typeface="+mn-lt"/>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c gridSpan="3">
                  <a:txBody>
                    <a:bodyPr/>
                    <a:lstStyle/>
                    <a:p>
                      <a:pPr algn="ctr">
                        <a:lnSpc>
                          <a:spcPct val="115000"/>
                        </a:lnSpc>
                        <a:spcAft>
                          <a:spcPts val="0"/>
                        </a:spcAft>
                      </a:pPr>
                      <a:r>
                        <a:rPr lang="en-GB" sz="1500" dirty="0" smtClean="0">
                          <a:effectLst/>
                          <a:latin typeface="+mn-lt"/>
                        </a:rPr>
                        <a:t>Weekday </a:t>
                      </a:r>
                      <a:r>
                        <a:rPr lang="en-GB" sz="1500" dirty="0">
                          <a:effectLst/>
                          <a:latin typeface="+mn-lt"/>
                        </a:rPr>
                        <a:t>PM Peak Hour </a:t>
                      </a:r>
                      <a:endParaRPr lang="en-GB" sz="1500" dirty="0">
                        <a:solidFill>
                          <a:srgbClr val="000000"/>
                        </a:solidFill>
                        <a:effectLst/>
                        <a:latin typeface="+mn-lt"/>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c hMerge="1">
                  <a:txBody>
                    <a:bodyPr/>
                    <a:lstStyle/>
                    <a:p>
                      <a:pPr algn="ctr">
                        <a:lnSpc>
                          <a:spcPct val="115000"/>
                        </a:lnSpc>
                        <a:spcAft>
                          <a:spcPts val="0"/>
                        </a:spcAft>
                      </a:pPr>
                      <a:endParaRPr lang="en-GB" sz="1100" dirty="0">
                        <a:solidFill>
                          <a:srgbClr val="000000"/>
                        </a:solidFill>
                        <a:effectLst/>
                        <a:latin typeface="Arial"/>
                        <a:ea typeface="Arial"/>
                      </a:endParaRPr>
                    </a:p>
                  </a:txBody>
                  <a:tcPr marL="68580" marR="68580" marT="0" marB="0" anchor="ctr"/>
                </a:tc>
              </a:tr>
              <a:tr h="372552">
                <a:tc vMerge="1">
                  <a:txBody>
                    <a:bodyPr/>
                    <a:lstStyle/>
                    <a:p>
                      <a:endParaRPr lang="en-GB"/>
                    </a:p>
                  </a:txBody>
                  <a:tcPr/>
                </a:tc>
                <a:tc>
                  <a:txBody>
                    <a:bodyPr/>
                    <a:lstStyle/>
                    <a:p>
                      <a:pPr algn="ctr">
                        <a:lnSpc>
                          <a:spcPct val="115000"/>
                        </a:lnSpc>
                        <a:spcAft>
                          <a:spcPts val="0"/>
                        </a:spcAft>
                      </a:pPr>
                      <a:r>
                        <a:rPr lang="en-GB" sz="1500" dirty="0">
                          <a:effectLst/>
                          <a:latin typeface="+mn-lt"/>
                        </a:rPr>
                        <a:t>Arrivals</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a:effectLst/>
                          <a:latin typeface="+mn-lt"/>
                        </a:rPr>
                        <a:t>Departures</a:t>
                      </a:r>
                      <a:endParaRPr lang="en-GB" sz="1500" dirty="0">
                        <a:solidFill>
                          <a:srgbClr val="000000"/>
                        </a:solidFill>
                        <a:effectLst/>
                        <a:latin typeface="+mn-lt"/>
                        <a:ea typeface="Arial"/>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prstClr val="black"/>
                          </a:solidFill>
                          <a:effectLst/>
                          <a:uLnTx/>
                          <a:uFillTx/>
                          <a:latin typeface="+mn-lt"/>
                          <a:ea typeface="+mn-ea"/>
                        </a:rPr>
                        <a:t>Total</a:t>
                      </a:r>
                      <a:endParaRPr kumimoji="0" lang="en-GB" sz="1500" b="0" i="0" u="none" strike="noStrike" kern="1200" cap="none" spc="0" normalizeH="0" baseline="0" noProof="0" dirty="0" smtClean="0">
                        <a:ln>
                          <a:noFill/>
                        </a:ln>
                        <a:solidFill>
                          <a:srgbClr val="000000"/>
                        </a:solidFill>
                        <a:effectLst/>
                        <a:uLnTx/>
                        <a:uFillTx/>
                        <a:latin typeface="+mn-lt"/>
                        <a:ea typeface="Arial"/>
                      </a:endParaRPr>
                    </a:p>
                  </a:txBody>
                  <a:tcPr marL="68580" marR="68580" marT="0" marB="0" anchor="ctr"/>
                </a:tc>
                <a:tc>
                  <a:txBody>
                    <a:bodyPr/>
                    <a:lstStyle/>
                    <a:p>
                      <a:pPr algn="ctr">
                        <a:lnSpc>
                          <a:spcPct val="115000"/>
                        </a:lnSpc>
                        <a:spcAft>
                          <a:spcPts val="0"/>
                        </a:spcAft>
                      </a:pPr>
                      <a:r>
                        <a:rPr lang="en-GB" sz="1500" dirty="0">
                          <a:effectLst/>
                          <a:latin typeface="+mn-lt"/>
                        </a:rPr>
                        <a:t>Arrivals</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a:effectLst/>
                          <a:latin typeface="+mn-lt"/>
                        </a:rPr>
                        <a:t>Departures</a:t>
                      </a:r>
                      <a:endParaRPr lang="en-GB" sz="1500" dirty="0">
                        <a:solidFill>
                          <a:srgbClr val="000000"/>
                        </a:solidFill>
                        <a:effectLst/>
                        <a:latin typeface="+mn-lt"/>
                        <a:ea typeface="Arial"/>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prstClr val="black"/>
                          </a:solidFill>
                          <a:effectLst/>
                          <a:uLnTx/>
                          <a:uFillTx/>
                          <a:latin typeface="+mn-lt"/>
                          <a:ea typeface="+mn-ea"/>
                        </a:rPr>
                        <a:t>Total</a:t>
                      </a:r>
                      <a:endParaRPr kumimoji="0" lang="en-GB" sz="1500" b="0" i="0" u="none" strike="noStrike" kern="1200" cap="none" spc="0" normalizeH="0" baseline="0" noProof="0" dirty="0" smtClean="0">
                        <a:ln>
                          <a:noFill/>
                        </a:ln>
                        <a:solidFill>
                          <a:srgbClr val="000000"/>
                        </a:solidFill>
                        <a:effectLst/>
                        <a:uLnTx/>
                        <a:uFillTx/>
                        <a:latin typeface="+mn-lt"/>
                        <a:ea typeface="Arial"/>
                      </a:endParaRPr>
                    </a:p>
                  </a:txBody>
                  <a:tcPr marL="68580" marR="68580" marT="0" marB="0" anchor="ctr"/>
                </a:tc>
              </a:tr>
              <a:tr h="365192">
                <a:tc>
                  <a:txBody>
                    <a:bodyPr/>
                    <a:lstStyle/>
                    <a:p>
                      <a:pPr algn="ctr">
                        <a:lnSpc>
                          <a:spcPct val="115000"/>
                        </a:lnSpc>
                        <a:spcAft>
                          <a:spcPts val="0"/>
                        </a:spcAft>
                      </a:pPr>
                      <a:r>
                        <a:rPr lang="en-GB" sz="1500" dirty="0" smtClean="0">
                          <a:solidFill>
                            <a:schemeClr val="lt1"/>
                          </a:solidFill>
                          <a:effectLst/>
                          <a:latin typeface="+mn-lt"/>
                          <a:ea typeface="+mn-ea"/>
                        </a:rPr>
                        <a:t>Harlow</a:t>
                      </a:r>
                      <a:r>
                        <a:rPr lang="en-GB" sz="1500" baseline="0" dirty="0" smtClean="0">
                          <a:solidFill>
                            <a:schemeClr val="lt1"/>
                          </a:solidFill>
                          <a:effectLst/>
                          <a:latin typeface="+mn-lt"/>
                          <a:ea typeface="+mn-ea"/>
                        </a:rPr>
                        <a:t> Grange</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0.146</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0.521</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0.667</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0.391</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0.221</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0.612</a:t>
                      </a:r>
                      <a:endParaRPr lang="en-GB" sz="1500" dirty="0">
                        <a:solidFill>
                          <a:srgbClr val="000000"/>
                        </a:solidFill>
                        <a:effectLst/>
                        <a:latin typeface="+mn-lt"/>
                        <a:ea typeface="Arial"/>
                        <a:cs typeface="Arial"/>
                      </a:endParaRPr>
                    </a:p>
                  </a:txBody>
                  <a:tcPr marL="68580" marR="68580" marT="0" marB="0" anchor="ctr"/>
                </a:tc>
              </a:tr>
              <a:tr h="365192">
                <a:tc>
                  <a:txBody>
                    <a:bodyPr/>
                    <a:lstStyle/>
                    <a:p>
                      <a:pPr algn="ctr">
                        <a:lnSpc>
                          <a:spcPct val="115000"/>
                        </a:lnSpc>
                        <a:spcAft>
                          <a:spcPts val="0"/>
                        </a:spcAft>
                      </a:pPr>
                      <a:r>
                        <a:rPr lang="en-GB" sz="1500" baseline="0" dirty="0" smtClean="0">
                          <a:solidFill>
                            <a:schemeClr val="lt1"/>
                          </a:solidFill>
                          <a:effectLst/>
                          <a:latin typeface="+mn-lt"/>
                          <a:ea typeface="+mn-ea"/>
                        </a:rPr>
                        <a:t>Clifton Gate</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0.181</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0.534</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0.715</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0.384</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0.243</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0.627</a:t>
                      </a:r>
                      <a:endParaRPr lang="en-GB" sz="1500" dirty="0">
                        <a:solidFill>
                          <a:srgbClr val="000000"/>
                        </a:solidFill>
                        <a:effectLst/>
                        <a:latin typeface="+mn-lt"/>
                        <a:ea typeface="Arial"/>
                        <a:cs typeface="Arial"/>
                      </a:endParaRPr>
                    </a:p>
                  </a:txBody>
                  <a:tcPr marL="68580" marR="68580" marT="0" marB="0" anchor="ctr"/>
                </a:tc>
              </a:tr>
            </a:tbl>
          </a:graphicData>
        </a:graphic>
      </p:graphicFrame>
    </p:spTree>
    <p:extLst>
      <p:ext uri="{BB962C8B-B14F-4D97-AF65-F5344CB8AC3E}">
        <p14:creationId xmlns:p14="http://schemas.microsoft.com/office/powerpoint/2010/main" xmlns="" val="382419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Alternative Approach</a:t>
            </a:r>
            <a:endParaRPr lang="en-GB" dirty="0"/>
          </a:p>
        </p:txBody>
      </p:sp>
      <p:sp>
        <p:nvSpPr>
          <p:cNvPr id="3" name="Content Placeholder 2"/>
          <p:cNvSpPr>
            <a:spLocks noGrp="1"/>
          </p:cNvSpPr>
          <p:nvPr>
            <p:ph idx="1"/>
          </p:nvPr>
        </p:nvSpPr>
        <p:spPr>
          <a:xfrm>
            <a:off x="457200" y="1775191"/>
            <a:ext cx="3610744" cy="4625609"/>
          </a:xfrm>
        </p:spPr>
        <p:txBody>
          <a:bodyPr>
            <a:normAutofit fontScale="85000" lnSpcReduction="20000"/>
          </a:bodyPr>
          <a:lstStyle/>
          <a:p>
            <a:r>
              <a:rPr lang="en-GB" dirty="0" smtClean="0"/>
              <a:t>Origin-Destination Survey of proxy area.</a:t>
            </a:r>
          </a:p>
          <a:p>
            <a:pPr lvl="1"/>
            <a:r>
              <a:rPr lang="en-GB" dirty="0" smtClean="0"/>
              <a:t>ANPR cameras covered all vehicle routes into </a:t>
            </a:r>
            <a:r>
              <a:rPr lang="en-GB" dirty="0" err="1" smtClean="0"/>
              <a:t>Haxby</a:t>
            </a:r>
            <a:r>
              <a:rPr lang="en-GB" dirty="0" smtClean="0"/>
              <a:t> and </a:t>
            </a:r>
            <a:r>
              <a:rPr lang="en-GB" dirty="0" err="1" smtClean="0"/>
              <a:t>Wigginton</a:t>
            </a:r>
            <a:r>
              <a:rPr lang="en-GB" dirty="0" smtClean="0"/>
              <a:t>.</a:t>
            </a:r>
          </a:p>
          <a:p>
            <a:pPr lvl="1"/>
            <a:r>
              <a:rPr lang="en-GB" dirty="0" smtClean="0"/>
              <a:t>Excluded ‘through’ traffic movements.</a:t>
            </a:r>
          </a:p>
          <a:p>
            <a:pPr lvl="1"/>
            <a:r>
              <a:rPr lang="en-GB" dirty="0" smtClean="0"/>
              <a:t>Counted all residential dwellings.</a:t>
            </a:r>
          </a:p>
          <a:p>
            <a:pPr lvl="1"/>
            <a:endParaRPr lang="en-GB" dirty="0" smtClean="0"/>
          </a:p>
          <a:p>
            <a:r>
              <a:rPr lang="en-GB" dirty="0" smtClean="0"/>
              <a:t>Site </a:t>
            </a:r>
            <a:r>
              <a:rPr lang="en-GB" dirty="0" smtClean="0">
                <a:solidFill>
                  <a:srgbClr val="FF0000"/>
                </a:solidFill>
              </a:rPr>
              <a:t>(Red)</a:t>
            </a:r>
          </a:p>
          <a:p>
            <a:r>
              <a:rPr lang="en-GB" dirty="0" smtClean="0"/>
              <a:t>Proxy </a:t>
            </a:r>
            <a:r>
              <a:rPr lang="en-GB" dirty="0" smtClean="0">
                <a:solidFill>
                  <a:srgbClr val="0070C0"/>
                </a:solidFill>
              </a:rPr>
              <a:t>(Blue)</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427" t="13261" r="29414" b="4804"/>
          <a:stretch/>
        </p:blipFill>
        <p:spPr bwMode="auto">
          <a:xfrm>
            <a:off x="4283968" y="1920007"/>
            <a:ext cx="4481661" cy="4283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rot="20411568">
            <a:off x="4896613" y="4064687"/>
            <a:ext cx="1127639" cy="1262807"/>
          </a:xfrm>
          <a:prstGeom prst="rect">
            <a:avLst/>
          </a:prstGeom>
          <a:solidFill>
            <a:srgbClr val="FF0000">
              <a:alpha val="10196"/>
            </a:srgb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44208" y="2636912"/>
            <a:ext cx="1224136" cy="1512168"/>
          </a:xfrm>
          <a:prstGeom prst="rect">
            <a:avLst/>
          </a:prstGeom>
          <a:solidFill>
            <a:srgbClr val="00B0F0">
              <a:alpha val="10196"/>
            </a:srgbClr>
          </a:solid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4828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
            </a:r>
            <a:r>
              <a:rPr lang="en-GB" dirty="0" smtClean="0"/>
              <a:t>omparison of Trip Rates</a:t>
            </a:r>
            <a:endParaRPr lang="en-GB"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9415" y="1565667"/>
            <a:ext cx="6814953" cy="52923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618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from the comparison</a:t>
            </a:r>
            <a:endParaRPr lang="en-GB" dirty="0"/>
          </a:p>
        </p:txBody>
      </p:sp>
      <p:sp>
        <p:nvSpPr>
          <p:cNvPr id="3" name="Content Placeholder 2"/>
          <p:cNvSpPr>
            <a:spLocks noGrp="1"/>
          </p:cNvSpPr>
          <p:nvPr>
            <p:ph idx="1"/>
          </p:nvPr>
        </p:nvSpPr>
        <p:spPr/>
        <p:txBody>
          <a:bodyPr>
            <a:normAutofit lnSpcReduction="10000"/>
          </a:bodyPr>
          <a:lstStyle/>
          <a:p>
            <a:r>
              <a:rPr lang="en-GB" dirty="0" smtClean="0"/>
              <a:t>Does the use of TRICS accurately provide trip rates for large/strategic developments, at present?</a:t>
            </a:r>
          </a:p>
          <a:p>
            <a:endParaRPr lang="en-GB" dirty="0"/>
          </a:p>
          <a:p>
            <a:r>
              <a:rPr lang="en-GB" dirty="0" smtClean="0"/>
              <a:t>If not, can TRICS respond to this challenge moving forward, or do we need to adopt a different approach </a:t>
            </a:r>
            <a:r>
              <a:rPr lang="en-GB" dirty="0"/>
              <a:t>to deriving trip rates for these sites?</a:t>
            </a:r>
          </a:p>
          <a:p>
            <a:pPr lvl="1"/>
            <a:r>
              <a:rPr lang="en-GB" dirty="0"/>
              <a:t>For example, </a:t>
            </a:r>
            <a:r>
              <a:rPr lang="en-GB" dirty="0" smtClean="0"/>
              <a:t>by desegregating trips by journey purpose. </a:t>
            </a:r>
            <a:endParaRPr lang="en-GB" dirty="0"/>
          </a:p>
        </p:txBody>
      </p:sp>
    </p:spTree>
    <p:extLst>
      <p:ext uri="{BB962C8B-B14F-4D97-AF65-F5344CB8AC3E}">
        <p14:creationId xmlns:p14="http://schemas.microsoft.com/office/powerpoint/2010/main" xmlns="" val="2571218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Local User’s Perspective</a:t>
            </a:r>
            <a:endParaRPr lang="en-GB" dirty="0"/>
          </a:p>
        </p:txBody>
      </p:sp>
      <p:sp>
        <p:nvSpPr>
          <p:cNvPr id="3" name="Content Placeholder 2"/>
          <p:cNvSpPr>
            <a:spLocks noGrp="1"/>
          </p:cNvSpPr>
          <p:nvPr>
            <p:ph idx="1"/>
          </p:nvPr>
        </p:nvSpPr>
        <p:spPr/>
        <p:txBody>
          <a:bodyPr>
            <a:normAutofit fontScale="77500" lnSpcReduction="20000"/>
          </a:bodyPr>
          <a:lstStyle/>
          <a:p>
            <a:r>
              <a:rPr lang="en-GB" dirty="0"/>
              <a:t>I</a:t>
            </a:r>
            <a:r>
              <a:rPr lang="en-GB" dirty="0" smtClean="0"/>
              <a:t>ncreasingly working on more large-scale, strategic sites.</a:t>
            </a:r>
          </a:p>
          <a:p>
            <a:endParaRPr lang="en-GB" dirty="0"/>
          </a:p>
          <a:p>
            <a:r>
              <a:rPr lang="en-GB" dirty="0" smtClean="0"/>
              <a:t>Brought about by changes to the national policy framework.</a:t>
            </a:r>
          </a:p>
          <a:p>
            <a:pPr lvl="1"/>
            <a:r>
              <a:rPr lang="en-GB" dirty="0" smtClean="0"/>
              <a:t>Changes to planning policy through NPPF.</a:t>
            </a:r>
          </a:p>
          <a:p>
            <a:pPr lvl="1"/>
            <a:r>
              <a:rPr lang="en-GB" dirty="0" err="1" smtClean="0"/>
              <a:t>DfT</a:t>
            </a:r>
            <a:r>
              <a:rPr lang="en-GB" dirty="0" smtClean="0"/>
              <a:t> Circular 02/2013</a:t>
            </a:r>
          </a:p>
          <a:p>
            <a:pPr lvl="1"/>
            <a:r>
              <a:rPr lang="en-GB" dirty="0" smtClean="0"/>
              <a:t>Sites being promoted through the Local Plan process.</a:t>
            </a:r>
          </a:p>
          <a:p>
            <a:pPr lvl="1"/>
            <a:endParaRPr lang="en-GB" dirty="0"/>
          </a:p>
          <a:p>
            <a:r>
              <a:rPr lang="en-GB" dirty="0"/>
              <a:t>If not, does the use of TRICS become a barrier to development?</a:t>
            </a:r>
          </a:p>
          <a:p>
            <a:pPr lvl="1"/>
            <a:r>
              <a:rPr lang="en-GB" dirty="0"/>
              <a:t>Overestimating the traffic generation and traffic impact on the highway network.</a:t>
            </a:r>
          </a:p>
          <a:p>
            <a:pPr lvl="1"/>
            <a:r>
              <a:rPr lang="en-GB" dirty="0"/>
              <a:t>Extent of study area to be </a:t>
            </a:r>
            <a:r>
              <a:rPr lang="en-GB" dirty="0" smtClean="0"/>
              <a:t>assessed.</a:t>
            </a:r>
            <a:endParaRPr lang="en-GB" dirty="0"/>
          </a:p>
          <a:p>
            <a:pPr lvl="1"/>
            <a:r>
              <a:rPr lang="en-GB" dirty="0"/>
              <a:t>Mitigation schemes </a:t>
            </a:r>
            <a:r>
              <a:rPr lang="en-GB" dirty="0" smtClean="0"/>
              <a:t>required.</a:t>
            </a:r>
            <a:endParaRPr lang="en-GB" dirty="0"/>
          </a:p>
        </p:txBody>
      </p:sp>
    </p:spTree>
    <p:extLst>
      <p:ext uri="{BB962C8B-B14F-4D97-AF65-F5344CB8AC3E}">
        <p14:creationId xmlns:p14="http://schemas.microsoft.com/office/powerpoint/2010/main" xmlns="" val="1450813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Questions for TRICS going </a:t>
            </a:r>
            <a:r>
              <a:rPr lang="en-GB" dirty="0"/>
              <a:t>f</a:t>
            </a:r>
            <a:r>
              <a:rPr lang="en-GB" dirty="0" smtClean="0"/>
              <a:t>orward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Does TRICS need to expand its database to include more large/strategic sites?</a:t>
            </a:r>
          </a:p>
          <a:p>
            <a:endParaRPr lang="en-GB" dirty="0"/>
          </a:p>
          <a:p>
            <a:r>
              <a:rPr lang="en-GB" dirty="0" smtClean="0"/>
              <a:t>If so, how </a:t>
            </a:r>
            <a:r>
              <a:rPr lang="en-GB" dirty="0"/>
              <a:t>feasible is the collection of accurate data for these </a:t>
            </a:r>
            <a:r>
              <a:rPr lang="en-GB" dirty="0" smtClean="0"/>
              <a:t>sites?</a:t>
            </a:r>
          </a:p>
          <a:p>
            <a:pPr lvl="1"/>
            <a:r>
              <a:rPr lang="en-GB" dirty="0" smtClean="0"/>
              <a:t>The internalisation </a:t>
            </a:r>
            <a:r>
              <a:rPr lang="en-GB" dirty="0"/>
              <a:t>of </a:t>
            </a:r>
            <a:r>
              <a:rPr lang="en-GB" dirty="0" smtClean="0"/>
              <a:t>trips.</a:t>
            </a:r>
          </a:p>
          <a:p>
            <a:pPr lvl="1"/>
            <a:r>
              <a:rPr lang="en-GB" dirty="0" smtClean="0"/>
              <a:t>Multi-modal trip rates.</a:t>
            </a:r>
          </a:p>
          <a:p>
            <a:pPr lvl="1"/>
            <a:r>
              <a:rPr lang="en-GB" dirty="0"/>
              <a:t>P</a:t>
            </a:r>
            <a:r>
              <a:rPr lang="en-GB" dirty="0" smtClean="0"/>
              <a:t>hasing and build-out (10- years).</a:t>
            </a:r>
          </a:p>
          <a:p>
            <a:pPr lvl="1"/>
            <a:endParaRPr lang="en-GB" dirty="0"/>
          </a:p>
          <a:p>
            <a:r>
              <a:rPr lang="en-GB" dirty="0" smtClean="0"/>
              <a:t>And how can these sites be integrated into TRICS?</a:t>
            </a:r>
          </a:p>
          <a:p>
            <a:pPr lvl="1"/>
            <a:endParaRPr lang="en-GB" dirty="0" smtClean="0"/>
          </a:p>
          <a:p>
            <a:pPr marL="457200" lvl="1" indent="0">
              <a:buNone/>
            </a:pPr>
            <a:endParaRPr lang="en-GB" dirty="0"/>
          </a:p>
        </p:txBody>
      </p:sp>
    </p:spTree>
    <p:extLst>
      <p:ext uri="{BB962C8B-B14F-4D97-AF65-F5344CB8AC3E}">
        <p14:creationId xmlns:p14="http://schemas.microsoft.com/office/powerpoint/2010/main" xmlns="" val="2912768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Local Use of TRICS: A Case Study from a User’s Perspective</a:t>
            </a:r>
            <a:endParaRPr lang="en-GB" dirty="0"/>
          </a:p>
        </p:txBody>
      </p:sp>
      <p:sp>
        <p:nvSpPr>
          <p:cNvPr id="3" name="Subtitle 2"/>
          <p:cNvSpPr>
            <a:spLocks noGrp="1"/>
          </p:cNvSpPr>
          <p:nvPr>
            <p:ph type="subTitle" idx="1"/>
          </p:nvPr>
        </p:nvSpPr>
        <p:spPr/>
        <p:txBody>
          <a:bodyPr/>
          <a:lstStyle/>
          <a:p>
            <a:r>
              <a:rPr lang="en-GB" dirty="0" smtClean="0"/>
              <a:t>Ewan Anderson, Fore Consulting Limited</a:t>
            </a:r>
            <a:endParaRPr lang="en-GB" dirty="0"/>
          </a:p>
        </p:txBody>
      </p:sp>
      <p:pic>
        <p:nvPicPr>
          <p:cNvPr id="1026" name="Picture 2"/>
          <p:cNvPicPr>
            <a:picLocks noChangeAspect="1" noChangeArrowheads="1"/>
          </p:cNvPicPr>
          <p:nvPr/>
        </p:nvPicPr>
        <p:blipFill>
          <a:blip r:embed="rId4" cstate="print"/>
          <a:srcRect/>
          <a:stretch>
            <a:fillRect/>
          </a:stretch>
        </p:blipFill>
        <p:spPr bwMode="auto">
          <a:xfrm>
            <a:off x="7667625" y="0"/>
            <a:ext cx="1476375" cy="13049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2797542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Contents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Two examples of recent projects:</a:t>
            </a:r>
          </a:p>
          <a:p>
            <a:pPr lvl="1"/>
            <a:r>
              <a:rPr lang="en-GB" dirty="0" smtClean="0"/>
              <a:t>Harlow Grange, Harrogate (124 dwellings).</a:t>
            </a:r>
          </a:p>
          <a:p>
            <a:pPr lvl="1"/>
            <a:r>
              <a:rPr lang="en-GB" dirty="0" smtClean="0"/>
              <a:t>Clifton Gate, York (3,400 dwellings).</a:t>
            </a:r>
          </a:p>
          <a:p>
            <a:pPr marL="457200" lvl="1" indent="0">
              <a:buNone/>
            </a:pPr>
            <a:endParaRPr lang="en-GB" dirty="0"/>
          </a:p>
          <a:p>
            <a:r>
              <a:rPr lang="en-GB" dirty="0" smtClean="0"/>
              <a:t>Look at where TRICS works well and where it is currently limited.</a:t>
            </a:r>
          </a:p>
          <a:p>
            <a:pPr lvl="1"/>
            <a:r>
              <a:rPr lang="en-GB" dirty="0" smtClean="0"/>
              <a:t>Is TRICS appropriate when working on large/strategic sites?</a:t>
            </a:r>
          </a:p>
          <a:p>
            <a:endParaRPr lang="en-GB" dirty="0"/>
          </a:p>
          <a:p>
            <a:r>
              <a:rPr lang="en-GB" dirty="0"/>
              <a:t>S</a:t>
            </a:r>
            <a:r>
              <a:rPr lang="en-GB" dirty="0" smtClean="0"/>
              <a:t>ome questions for TRICS (and users) going forward.</a:t>
            </a:r>
            <a:endParaRPr lang="en-GB" dirty="0"/>
          </a:p>
        </p:txBody>
      </p:sp>
    </p:spTree>
    <p:extLst>
      <p:ext uri="{BB962C8B-B14F-4D97-AF65-F5344CB8AC3E}">
        <p14:creationId xmlns:p14="http://schemas.microsoft.com/office/powerpoint/2010/main" xmlns="" val="3072938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9808" y="836712"/>
            <a:ext cx="8013192" cy="1636776"/>
          </a:xfrm>
        </p:spPr>
        <p:txBody>
          <a:bodyPr/>
          <a:lstStyle/>
          <a:p>
            <a:r>
              <a:rPr lang="en-GB" dirty="0" smtClean="0"/>
              <a:t>Project 1: </a:t>
            </a:r>
            <a:br>
              <a:rPr lang="en-GB" dirty="0" smtClean="0"/>
            </a:br>
            <a:r>
              <a:rPr lang="en-GB" dirty="0" smtClean="0"/>
              <a:t>Harlow Grange, Harrogate</a:t>
            </a:r>
            <a:endParaRPr lang="en-GB" dirty="0"/>
          </a:p>
        </p:txBody>
      </p:sp>
    </p:spTree>
    <p:extLst>
      <p:ext uri="{BB962C8B-B14F-4D97-AF65-F5344CB8AC3E}">
        <p14:creationId xmlns:p14="http://schemas.microsoft.com/office/powerpoint/2010/main" xmlns="" val="74487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366" t="178" r="17705"/>
          <a:stretch/>
        </p:blipFill>
        <p:spPr bwMode="auto">
          <a:xfrm>
            <a:off x="4302451" y="1877080"/>
            <a:ext cx="4446013" cy="4360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3800" dirty="0" smtClean="0"/>
              <a:t>Overview</a:t>
            </a:r>
            <a:endParaRPr lang="en-GB" sz="3800" dirty="0"/>
          </a:p>
        </p:txBody>
      </p:sp>
      <p:sp>
        <p:nvSpPr>
          <p:cNvPr id="3" name="Content Placeholder 2"/>
          <p:cNvSpPr>
            <a:spLocks noGrp="1"/>
          </p:cNvSpPr>
          <p:nvPr>
            <p:ph idx="1"/>
          </p:nvPr>
        </p:nvSpPr>
        <p:spPr>
          <a:xfrm>
            <a:off x="457200" y="1775191"/>
            <a:ext cx="3538736" cy="4625609"/>
          </a:xfrm>
        </p:spPr>
        <p:txBody>
          <a:bodyPr>
            <a:normAutofit fontScale="85000" lnSpcReduction="10000"/>
          </a:bodyPr>
          <a:lstStyle/>
          <a:p>
            <a:r>
              <a:rPr lang="en-GB" dirty="0" smtClean="0"/>
              <a:t>Proposed </a:t>
            </a:r>
            <a:r>
              <a:rPr lang="en-GB" dirty="0"/>
              <a:t>development of 124 residential dwellings.</a:t>
            </a:r>
          </a:p>
          <a:p>
            <a:endParaRPr lang="en-GB" dirty="0" smtClean="0"/>
          </a:p>
          <a:p>
            <a:r>
              <a:rPr lang="en-GB" dirty="0"/>
              <a:t>Approximately 3.0km southwest of Harrogate Town Centre.</a:t>
            </a:r>
          </a:p>
          <a:p>
            <a:endParaRPr lang="en-GB" dirty="0"/>
          </a:p>
          <a:p>
            <a:r>
              <a:rPr lang="en-GB" dirty="0" smtClean="0"/>
              <a:t>Immediately north </a:t>
            </a:r>
            <a:r>
              <a:rPr lang="en-GB" dirty="0"/>
              <a:t>of B6162Otley </a:t>
            </a:r>
            <a:r>
              <a:rPr lang="en-GB" dirty="0" smtClean="0"/>
              <a:t>Road.</a:t>
            </a:r>
          </a:p>
        </p:txBody>
      </p:sp>
      <p:sp>
        <p:nvSpPr>
          <p:cNvPr id="16" name="Freeform 15"/>
          <p:cNvSpPr/>
          <p:nvPr/>
        </p:nvSpPr>
        <p:spPr>
          <a:xfrm>
            <a:off x="3524896" y="4876700"/>
            <a:ext cx="1500648" cy="255746"/>
          </a:xfrm>
          <a:custGeom>
            <a:avLst/>
            <a:gdLst>
              <a:gd name="connsiteX0" fmla="*/ 0 w 3424687"/>
              <a:gd name="connsiteY0" fmla="*/ 767751 h 767751"/>
              <a:gd name="connsiteX1" fmla="*/ 3424687 w 3424687"/>
              <a:gd name="connsiteY1" fmla="*/ 0 h 767751"/>
              <a:gd name="connsiteX0" fmla="*/ 0 w 3441939"/>
              <a:gd name="connsiteY0" fmla="*/ 785004 h 785004"/>
              <a:gd name="connsiteX1" fmla="*/ 3441939 w 3441939"/>
              <a:gd name="connsiteY1" fmla="*/ 0 h 785004"/>
              <a:gd name="connsiteX0" fmla="*/ 0 w 3571335"/>
              <a:gd name="connsiteY0" fmla="*/ 819510 h 819510"/>
              <a:gd name="connsiteX1" fmla="*/ 3571335 w 3571335"/>
              <a:gd name="connsiteY1" fmla="*/ 0 h 819510"/>
              <a:gd name="connsiteX0" fmla="*/ 0 w 3516744"/>
              <a:gd name="connsiteY0" fmla="*/ 792215 h 792215"/>
              <a:gd name="connsiteX1" fmla="*/ 3516744 w 3516744"/>
              <a:gd name="connsiteY1" fmla="*/ 0 h 792215"/>
              <a:gd name="connsiteX0" fmla="*/ 0 w 2124673"/>
              <a:gd name="connsiteY0" fmla="*/ 219009 h 219009"/>
              <a:gd name="connsiteX1" fmla="*/ 2124673 w 2124673"/>
              <a:gd name="connsiteY1" fmla="*/ 0 h 219009"/>
              <a:gd name="connsiteX0" fmla="*/ 0 w 1773798"/>
              <a:gd name="connsiteY0" fmla="*/ 0 h 1588526"/>
              <a:gd name="connsiteX1" fmla="*/ 1773798 w 1773798"/>
              <a:gd name="connsiteY1" fmla="*/ 1588526 h 1588526"/>
              <a:gd name="connsiteX0" fmla="*/ 0 w 1433556"/>
              <a:gd name="connsiteY0" fmla="*/ 0 h 1471568"/>
              <a:gd name="connsiteX1" fmla="*/ 1433556 w 1433556"/>
              <a:gd name="connsiteY1" fmla="*/ 1471568 h 1471568"/>
              <a:gd name="connsiteX0" fmla="*/ 0 w 1126317"/>
              <a:gd name="connsiteY0" fmla="*/ 0 h 1530089"/>
              <a:gd name="connsiteX1" fmla="*/ 1126317 w 1126317"/>
              <a:gd name="connsiteY1" fmla="*/ 1530089 h 1530089"/>
              <a:gd name="connsiteX0" fmla="*/ 0 w 1111687"/>
              <a:gd name="connsiteY0" fmla="*/ 0 h 1530089"/>
              <a:gd name="connsiteX1" fmla="*/ 1111687 w 1111687"/>
              <a:gd name="connsiteY1" fmla="*/ 1530089 h 1530089"/>
              <a:gd name="connsiteX0" fmla="*/ 0 w 1001959"/>
              <a:gd name="connsiteY0" fmla="*/ 0 h 1537404"/>
              <a:gd name="connsiteX1" fmla="*/ 1001959 w 1001959"/>
              <a:gd name="connsiteY1" fmla="*/ 1537404 h 1537404"/>
              <a:gd name="connsiteX0" fmla="*/ 0 w 1089741"/>
              <a:gd name="connsiteY0" fmla="*/ 0 h 1691023"/>
              <a:gd name="connsiteX1" fmla="*/ 1089741 w 1089741"/>
              <a:gd name="connsiteY1" fmla="*/ 1691023 h 1691023"/>
              <a:gd name="connsiteX0" fmla="*/ 0 w 1110213"/>
              <a:gd name="connsiteY0" fmla="*/ 0 h 1718319"/>
              <a:gd name="connsiteX1" fmla="*/ 1110213 w 1110213"/>
              <a:gd name="connsiteY1" fmla="*/ 1718319 h 1718319"/>
              <a:gd name="connsiteX0" fmla="*/ 0 w 1226219"/>
              <a:gd name="connsiteY0" fmla="*/ 0 h 1738791"/>
              <a:gd name="connsiteX1" fmla="*/ 1226219 w 1226219"/>
              <a:gd name="connsiteY1" fmla="*/ 1738791 h 1738791"/>
              <a:gd name="connsiteX0" fmla="*/ 0 w 1048798"/>
              <a:gd name="connsiteY0" fmla="*/ 0 h 1670552"/>
              <a:gd name="connsiteX1" fmla="*/ 1048798 w 1048798"/>
              <a:gd name="connsiteY1" fmla="*/ 1670552 h 1670552"/>
              <a:gd name="connsiteX0" fmla="*/ 0 w 1574236"/>
              <a:gd name="connsiteY0" fmla="*/ 526737 h 526737"/>
              <a:gd name="connsiteX1" fmla="*/ 1574236 w 1574236"/>
              <a:gd name="connsiteY1" fmla="*/ 0 h 526737"/>
              <a:gd name="connsiteX0" fmla="*/ 0 w 1596182"/>
              <a:gd name="connsiteY0" fmla="*/ 555998 h 555998"/>
              <a:gd name="connsiteX1" fmla="*/ 1596182 w 1596182"/>
              <a:gd name="connsiteY1" fmla="*/ 0 h 555998"/>
              <a:gd name="connsiteX0" fmla="*/ 0 w 1487000"/>
              <a:gd name="connsiteY0" fmla="*/ 0 h 590414"/>
              <a:gd name="connsiteX1" fmla="*/ 1487000 w 1487000"/>
              <a:gd name="connsiteY1" fmla="*/ 590414 h 590414"/>
              <a:gd name="connsiteX0" fmla="*/ 0 w 1500647"/>
              <a:gd name="connsiteY0" fmla="*/ 0 h 726892"/>
              <a:gd name="connsiteX1" fmla="*/ 1500647 w 1500647"/>
              <a:gd name="connsiteY1" fmla="*/ 726892 h 726892"/>
              <a:gd name="connsiteX0" fmla="*/ 0 w 1336874"/>
              <a:gd name="connsiteY0" fmla="*/ 0 h 331107"/>
              <a:gd name="connsiteX1" fmla="*/ 1336874 w 1336874"/>
              <a:gd name="connsiteY1" fmla="*/ 331107 h 331107"/>
              <a:gd name="connsiteX0" fmla="*/ 0 w 1159453"/>
              <a:gd name="connsiteY0" fmla="*/ 0 h 508528"/>
              <a:gd name="connsiteX1" fmla="*/ 1159453 w 1159453"/>
              <a:gd name="connsiteY1" fmla="*/ 508528 h 508528"/>
              <a:gd name="connsiteX0" fmla="*/ 0 w 1254987"/>
              <a:gd name="connsiteY0" fmla="*/ 0 h 71800"/>
              <a:gd name="connsiteX1" fmla="*/ 1254987 w 1254987"/>
              <a:gd name="connsiteY1" fmla="*/ 71800 h 71800"/>
              <a:gd name="connsiteX0" fmla="*/ 0 w 1486999"/>
              <a:gd name="connsiteY0" fmla="*/ 0 h 44505"/>
              <a:gd name="connsiteX1" fmla="*/ 1486999 w 1486999"/>
              <a:gd name="connsiteY1" fmla="*/ 44505 h 44505"/>
              <a:gd name="connsiteX0" fmla="*/ 0 w 1227692"/>
              <a:gd name="connsiteY0" fmla="*/ 162132 h 164052"/>
              <a:gd name="connsiteX1" fmla="*/ 1227692 w 1227692"/>
              <a:gd name="connsiteY1" fmla="*/ 1920 h 164052"/>
              <a:gd name="connsiteX0" fmla="*/ 0 w 1500647"/>
              <a:gd name="connsiteY0" fmla="*/ 325094 h 326202"/>
              <a:gd name="connsiteX1" fmla="*/ 1500647 w 1500647"/>
              <a:gd name="connsiteY1" fmla="*/ 1109 h 326202"/>
              <a:gd name="connsiteX0" fmla="*/ 0 w 1500647"/>
              <a:gd name="connsiteY0" fmla="*/ 323985 h 323985"/>
              <a:gd name="connsiteX1" fmla="*/ 1500647 w 1500647"/>
              <a:gd name="connsiteY1" fmla="*/ 0 h 323985"/>
              <a:gd name="connsiteX0" fmla="*/ 0 w 1514295"/>
              <a:gd name="connsiteY0" fmla="*/ 296689 h 296689"/>
              <a:gd name="connsiteX1" fmla="*/ 1514295 w 1514295"/>
              <a:gd name="connsiteY1" fmla="*/ 0 h 296689"/>
              <a:gd name="connsiteX0" fmla="*/ 0 w 1500648"/>
              <a:gd name="connsiteY0" fmla="*/ 255746 h 255746"/>
              <a:gd name="connsiteX1" fmla="*/ 1500648 w 1500648"/>
              <a:gd name="connsiteY1" fmla="*/ 0 h 255746"/>
            </a:gdLst>
            <a:ahLst/>
            <a:cxnLst>
              <a:cxn ang="0">
                <a:pos x="connsiteX0" y="connsiteY0"/>
              </a:cxn>
              <a:cxn ang="0">
                <a:pos x="connsiteX1" y="connsiteY1"/>
              </a:cxn>
            </a:cxnLst>
            <a:rect l="l" t="t" r="r" b="b"/>
            <a:pathLst>
              <a:path w="1500648" h="255746">
                <a:moveTo>
                  <a:pt x="0" y="255746"/>
                </a:moveTo>
                <a:lnTo>
                  <a:pt x="1500648" y="0"/>
                </a:lnTo>
              </a:path>
            </a:pathLst>
          </a:custGeom>
          <a:noFill/>
          <a:ln cmpd="sng">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20479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TRICS</a:t>
            </a:r>
            <a:endParaRPr lang="en-GB" dirty="0"/>
          </a:p>
        </p:txBody>
      </p:sp>
      <p:sp>
        <p:nvSpPr>
          <p:cNvPr id="3" name="Content Placeholder 2"/>
          <p:cNvSpPr>
            <a:spLocks noGrp="1"/>
          </p:cNvSpPr>
          <p:nvPr>
            <p:ph idx="1"/>
          </p:nvPr>
        </p:nvSpPr>
        <p:spPr>
          <a:xfrm>
            <a:off x="457200" y="1775191"/>
            <a:ext cx="8229600" cy="1797825"/>
          </a:xfrm>
        </p:spPr>
        <p:txBody>
          <a:bodyPr>
            <a:normAutofit fontScale="85000" lnSpcReduction="20000"/>
          </a:bodyPr>
          <a:lstStyle/>
          <a:p>
            <a:r>
              <a:rPr lang="en-GB" dirty="0" smtClean="0"/>
              <a:t>TRICS used to derive average </a:t>
            </a:r>
            <a:r>
              <a:rPr lang="en-GB" dirty="0"/>
              <a:t>p</a:t>
            </a:r>
            <a:r>
              <a:rPr lang="en-GB" dirty="0" smtClean="0"/>
              <a:t>erson </a:t>
            </a:r>
            <a:r>
              <a:rPr lang="en-GB" dirty="0"/>
              <a:t>t</a:t>
            </a:r>
            <a:r>
              <a:rPr lang="en-GB" dirty="0" smtClean="0"/>
              <a:t>rip </a:t>
            </a:r>
            <a:r>
              <a:rPr lang="en-GB" dirty="0"/>
              <a:t>r</a:t>
            </a:r>
            <a:r>
              <a:rPr lang="en-GB" dirty="0" smtClean="0"/>
              <a:t>ates (‘Multi-Modal </a:t>
            </a:r>
            <a:r>
              <a:rPr lang="en-GB" dirty="0"/>
              <a:t>T</a:t>
            </a:r>
            <a:r>
              <a:rPr lang="en-GB" dirty="0" smtClean="0"/>
              <a:t>otal </a:t>
            </a:r>
            <a:r>
              <a:rPr lang="en-GB" dirty="0"/>
              <a:t>P</a:t>
            </a:r>
            <a:r>
              <a:rPr lang="en-GB" dirty="0" smtClean="0"/>
              <a:t>eople’) for the proposed development.</a:t>
            </a:r>
          </a:p>
          <a:p>
            <a:endParaRPr lang="en-GB" dirty="0" smtClean="0"/>
          </a:p>
          <a:p>
            <a:r>
              <a:rPr lang="en-GB" dirty="0" smtClean="0"/>
              <a:t>Database interrogated for sites based on the following criteria:</a:t>
            </a:r>
          </a:p>
          <a:p>
            <a:pPr lvl="1"/>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2138459499"/>
              </p:ext>
            </p:extLst>
          </p:nvPr>
        </p:nvGraphicFramePr>
        <p:xfrm>
          <a:off x="971600" y="3752429"/>
          <a:ext cx="7272808" cy="2556891"/>
        </p:xfrm>
        <a:graphic>
          <a:graphicData uri="http://schemas.openxmlformats.org/drawingml/2006/table">
            <a:tbl>
              <a:tblPr firstCol="1" bandRow="1">
                <a:tableStyleId>{5C22544A-7EE6-4342-B048-85BDC9FD1C3A}</a:tableStyleId>
              </a:tblPr>
              <a:tblGrid>
                <a:gridCol w="2159718"/>
                <a:gridCol w="5113090"/>
              </a:tblGrid>
              <a:tr h="284099">
                <a:tc>
                  <a:txBody>
                    <a:bodyPr/>
                    <a:lstStyle/>
                    <a:p>
                      <a:pPr>
                        <a:lnSpc>
                          <a:spcPct val="115000"/>
                        </a:lnSpc>
                        <a:spcAft>
                          <a:spcPts val="0"/>
                        </a:spcAft>
                      </a:pPr>
                      <a:r>
                        <a:rPr lang="en-GB" sz="1500" dirty="0" smtClean="0">
                          <a:effectLst/>
                        </a:rPr>
                        <a:t>Land Use</a:t>
                      </a:r>
                      <a:endParaRPr lang="en-GB" sz="1500" dirty="0">
                        <a:solidFill>
                          <a:srgbClr val="000000"/>
                        </a:solidFill>
                        <a:effectLst/>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03 – Residential</a:t>
                      </a:r>
                      <a:endParaRPr lang="en-GB" sz="1500" dirty="0">
                        <a:solidFill>
                          <a:srgbClr val="000000"/>
                        </a:solidFill>
                        <a:effectLst/>
                        <a:latin typeface="+mn-lt"/>
                        <a:ea typeface="Arial"/>
                      </a:endParaRPr>
                    </a:p>
                  </a:txBody>
                  <a:tcPr marL="68580" marR="68580" marT="0" marB="0" anchor="ctr"/>
                </a:tc>
              </a:tr>
              <a:tr h="28409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prstClr val="white"/>
                          </a:solidFill>
                          <a:effectLst/>
                          <a:uLnTx/>
                          <a:uFillTx/>
                          <a:latin typeface="+mn-lt"/>
                        </a:rPr>
                        <a:t>Category </a:t>
                      </a:r>
                      <a:endParaRPr kumimoji="0" lang="en-GB" sz="1500" b="1" i="0" u="none" strike="noStrike" kern="1200" cap="none" spc="0" normalizeH="0" baseline="0" noProof="0" dirty="0" smtClean="0">
                        <a:ln>
                          <a:noFill/>
                        </a:ln>
                        <a:solidFill>
                          <a:srgbClr val="000000"/>
                        </a:solidFill>
                        <a:effectLst/>
                        <a:uLnTx/>
                        <a:uFillTx/>
                        <a:latin typeface="Arial"/>
                        <a:ea typeface="Arial"/>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dirty="0" smtClean="0">
                          <a:solidFill>
                            <a:srgbClr val="000000"/>
                          </a:solidFill>
                          <a:effectLst/>
                          <a:latin typeface="+mn-lt"/>
                          <a:ea typeface="Arial"/>
                        </a:rPr>
                        <a:t>A – Houses Privately Owned</a:t>
                      </a:r>
                    </a:p>
                  </a:txBody>
                  <a:tcPr marL="68580" marR="68580" marT="0" marB="0" anchor="ctr"/>
                </a:tc>
              </a:tr>
              <a:tr h="284099">
                <a:tc>
                  <a:txBody>
                    <a:bodyPr/>
                    <a:lstStyle/>
                    <a:p>
                      <a:pPr>
                        <a:lnSpc>
                          <a:spcPct val="115000"/>
                        </a:lnSpc>
                        <a:spcAft>
                          <a:spcPts val="0"/>
                        </a:spcAft>
                      </a:pPr>
                      <a:r>
                        <a:rPr lang="en-GB" sz="1500" dirty="0">
                          <a:effectLst/>
                        </a:rPr>
                        <a:t>Location</a:t>
                      </a:r>
                      <a:endParaRPr lang="en-GB" sz="1500" dirty="0">
                        <a:solidFill>
                          <a:srgbClr val="000000"/>
                        </a:solidFill>
                        <a:effectLst/>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Edge of Town</a:t>
                      </a:r>
                      <a:endParaRPr lang="en-GB" sz="1500" dirty="0">
                        <a:solidFill>
                          <a:srgbClr val="000000"/>
                        </a:solidFill>
                        <a:effectLst/>
                        <a:latin typeface="+mn-lt"/>
                        <a:ea typeface="Arial"/>
                      </a:endParaRPr>
                    </a:p>
                  </a:txBody>
                  <a:tcPr marL="68580" marR="68580" marT="0" marB="0" anchor="ctr"/>
                </a:tc>
              </a:tr>
              <a:tr h="284099">
                <a:tc>
                  <a:txBody>
                    <a:bodyPr/>
                    <a:lstStyle/>
                    <a:p>
                      <a:pPr>
                        <a:lnSpc>
                          <a:spcPct val="115000"/>
                        </a:lnSpc>
                        <a:spcAft>
                          <a:spcPts val="0"/>
                        </a:spcAft>
                      </a:pPr>
                      <a:r>
                        <a:rPr lang="en-GB" sz="1500" dirty="0" smtClean="0">
                          <a:effectLst/>
                        </a:rPr>
                        <a:t>Trip Rate</a:t>
                      </a:r>
                      <a:r>
                        <a:rPr lang="en-GB" sz="1500" baseline="0" dirty="0" smtClean="0">
                          <a:effectLst/>
                        </a:rPr>
                        <a:t> </a:t>
                      </a:r>
                      <a:r>
                        <a:rPr lang="en-GB" sz="1500" dirty="0" smtClean="0">
                          <a:effectLst/>
                        </a:rPr>
                        <a:t>Parameter</a:t>
                      </a:r>
                      <a:endParaRPr lang="en-GB" sz="1500" dirty="0">
                        <a:solidFill>
                          <a:srgbClr val="000000"/>
                        </a:solidFill>
                        <a:effectLst/>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Number of dwellings</a:t>
                      </a:r>
                      <a:endParaRPr lang="en-GB" sz="1500" dirty="0">
                        <a:solidFill>
                          <a:srgbClr val="000000"/>
                        </a:solidFill>
                        <a:effectLst/>
                        <a:latin typeface="+mn-lt"/>
                        <a:ea typeface="Arial"/>
                      </a:endParaRPr>
                    </a:p>
                  </a:txBody>
                  <a:tcPr marL="68580" marR="68580" marT="0" marB="0" anchor="ctr"/>
                </a:tc>
              </a:tr>
              <a:tr h="284099">
                <a:tc>
                  <a:txBody>
                    <a:bodyPr/>
                    <a:lstStyle/>
                    <a:p>
                      <a:pPr>
                        <a:lnSpc>
                          <a:spcPct val="115000"/>
                        </a:lnSpc>
                        <a:spcAft>
                          <a:spcPts val="0"/>
                        </a:spcAft>
                      </a:pPr>
                      <a:r>
                        <a:rPr lang="en-GB" sz="1500" dirty="0" smtClean="0">
                          <a:effectLst/>
                        </a:rPr>
                        <a:t>Range Selected by User</a:t>
                      </a:r>
                      <a:endParaRPr lang="en-GB" sz="1500" dirty="0">
                        <a:solidFill>
                          <a:srgbClr val="000000"/>
                        </a:solidFill>
                        <a:effectLst/>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93 to 155 Dwellings (</a:t>
                      </a:r>
                      <a:r>
                        <a:rPr lang="en-GB" sz="1500" dirty="0" err="1" smtClean="0">
                          <a:solidFill>
                            <a:srgbClr val="000000"/>
                          </a:solidFill>
                          <a:effectLst/>
                          <a:latin typeface="+mn-lt"/>
                          <a:ea typeface="Arial"/>
                        </a:rPr>
                        <a:t>ie</a:t>
                      </a:r>
                      <a:r>
                        <a:rPr lang="en-GB" sz="1500" dirty="0" smtClean="0">
                          <a:solidFill>
                            <a:srgbClr val="000000"/>
                          </a:solidFill>
                          <a:effectLst/>
                          <a:latin typeface="+mn-lt"/>
                          <a:ea typeface="Arial"/>
                        </a:rPr>
                        <a:t> +/-25% of the proposed  development)</a:t>
                      </a:r>
                      <a:endParaRPr lang="en-GB" sz="1500" dirty="0">
                        <a:solidFill>
                          <a:srgbClr val="000000"/>
                        </a:solidFill>
                        <a:effectLst/>
                        <a:latin typeface="+mn-lt"/>
                        <a:ea typeface="Arial"/>
                      </a:endParaRPr>
                    </a:p>
                  </a:txBody>
                  <a:tcPr marL="68580" marR="68580" marT="0" marB="0" anchor="ctr"/>
                </a:tc>
              </a:tr>
              <a:tr h="28409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prstClr val="white"/>
                          </a:solidFill>
                          <a:effectLst/>
                          <a:uLnTx/>
                          <a:uFillTx/>
                          <a:latin typeface="+mn-lt"/>
                        </a:rPr>
                        <a:t>Actual Range</a:t>
                      </a:r>
                      <a:endParaRPr kumimoji="0" lang="en-GB" sz="1500" b="1" i="0" u="none" strike="noStrike" kern="1200" cap="none" spc="0" normalizeH="0" baseline="0" noProof="0" dirty="0" smtClean="0">
                        <a:ln>
                          <a:noFill/>
                        </a:ln>
                        <a:solidFill>
                          <a:srgbClr val="000000"/>
                        </a:solidFill>
                        <a:effectLst/>
                        <a:uLnTx/>
                        <a:uFillTx/>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98 to 155 Dwellings</a:t>
                      </a:r>
                      <a:endParaRPr lang="en-GB" sz="1500" dirty="0">
                        <a:solidFill>
                          <a:srgbClr val="000000"/>
                        </a:solidFill>
                        <a:effectLst/>
                        <a:latin typeface="+mn-lt"/>
                        <a:ea typeface="Arial"/>
                      </a:endParaRPr>
                    </a:p>
                  </a:txBody>
                  <a:tcPr marL="68580" marR="68580" marT="0" marB="0" anchor="ctr"/>
                </a:tc>
              </a:tr>
              <a:tr h="284099">
                <a:tc>
                  <a:txBody>
                    <a:bodyPr/>
                    <a:lstStyle/>
                    <a:p>
                      <a:pPr>
                        <a:lnSpc>
                          <a:spcPct val="115000"/>
                        </a:lnSpc>
                        <a:spcAft>
                          <a:spcPts val="0"/>
                        </a:spcAft>
                      </a:pPr>
                      <a:r>
                        <a:rPr lang="en-GB" sz="1500">
                          <a:effectLst/>
                        </a:rPr>
                        <a:t>Survey Days</a:t>
                      </a:r>
                      <a:endParaRPr lang="en-GB" sz="1500">
                        <a:solidFill>
                          <a:srgbClr val="000000"/>
                        </a:solidFill>
                        <a:effectLst/>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Monday to Friday</a:t>
                      </a:r>
                      <a:endParaRPr lang="en-GB" sz="1500" dirty="0">
                        <a:solidFill>
                          <a:srgbClr val="000000"/>
                        </a:solidFill>
                        <a:effectLst/>
                        <a:latin typeface="+mn-lt"/>
                        <a:ea typeface="Arial"/>
                      </a:endParaRPr>
                    </a:p>
                  </a:txBody>
                  <a:tcPr marL="68580" marR="68580" marT="0" marB="0" anchor="ctr"/>
                </a:tc>
              </a:tr>
              <a:tr h="284099">
                <a:tc>
                  <a:txBody>
                    <a:bodyPr/>
                    <a:lstStyle/>
                    <a:p>
                      <a:pPr>
                        <a:lnSpc>
                          <a:spcPct val="115000"/>
                        </a:lnSpc>
                        <a:spcAft>
                          <a:spcPts val="0"/>
                        </a:spcAft>
                      </a:pPr>
                      <a:r>
                        <a:rPr lang="en-GB" sz="1500">
                          <a:effectLst/>
                        </a:rPr>
                        <a:t>Travel Plan</a:t>
                      </a:r>
                      <a:endParaRPr lang="en-GB" sz="1500">
                        <a:solidFill>
                          <a:srgbClr val="000000"/>
                        </a:solidFill>
                        <a:effectLst/>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No</a:t>
                      </a:r>
                      <a:endParaRPr lang="en-GB" sz="1500" dirty="0">
                        <a:solidFill>
                          <a:srgbClr val="000000"/>
                        </a:solidFill>
                        <a:effectLst/>
                        <a:latin typeface="+mn-lt"/>
                        <a:ea typeface="Arial"/>
                      </a:endParaRPr>
                    </a:p>
                  </a:txBody>
                  <a:tcPr marL="68580" marR="68580" marT="0" marB="0" anchor="ctr"/>
                </a:tc>
              </a:tr>
              <a:tr h="284099">
                <a:tc>
                  <a:txBody>
                    <a:bodyPr/>
                    <a:lstStyle/>
                    <a:p>
                      <a:pPr>
                        <a:lnSpc>
                          <a:spcPct val="115000"/>
                        </a:lnSpc>
                        <a:spcAft>
                          <a:spcPts val="0"/>
                        </a:spcAft>
                      </a:pPr>
                      <a:r>
                        <a:rPr lang="en-GB" sz="1500">
                          <a:effectLst/>
                        </a:rPr>
                        <a:t>Calculation Factor</a:t>
                      </a:r>
                      <a:endParaRPr lang="en-GB" sz="1500">
                        <a:solidFill>
                          <a:srgbClr val="000000"/>
                        </a:solidFill>
                        <a:effectLst/>
                        <a:latin typeface="Arial"/>
                        <a:ea typeface="Arial"/>
                      </a:endParaRPr>
                    </a:p>
                  </a:txBody>
                  <a:tcPr marL="68580" marR="68580" marT="0" marB="0" anchor="ctr"/>
                </a:tc>
                <a:tc>
                  <a:txBody>
                    <a:bodyPr/>
                    <a:lstStyle/>
                    <a:p>
                      <a:pPr>
                        <a:lnSpc>
                          <a:spcPct val="115000"/>
                        </a:lnSpc>
                        <a:spcAft>
                          <a:spcPts val="0"/>
                        </a:spcAft>
                      </a:pPr>
                      <a:r>
                        <a:rPr lang="en-GB" sz="1500" dirty="0" smtClean="0">
                          <a:solidFill>
                            <a:srgbClr val="000000"/>
                          </a:solidFill>
                          <a:effectLst/>
                          <a:latin typeface="+mn-lt"/>
                          <a:ea typeface="Arial"/>
                        </a:rPr>
                        <a:t>1 Dwelling</a:t>
                      </a:r>
                      <a:endParaRPr lang="en-GB" sz="1500" dirty="0">
                        <a:solidFill>
                          <a:srgbClr val="000000"/>
                        </a:solidFill>
                        <a:effectLst/>
                        <a:latin typeface="+mn-lt"/>
                        <a:ea typeface="Arial"/>
                      </a:endParaRPr>
                    </a:p>
                  </a:txBody>
                  <a:tcPr marL="68580" marR="68580" marT="0" marB="0" anchor="ctr"/>
                </a:tc>
              </a:tr>
            </a:tbl>
          </a:graphicData>
        </a:graphic>
      </p:graphicFrame>
    </p:spTree>
    <p:extLst>
      <p:ext uri="{BB962C8B-B14F-4D97-AF65-F5344CB8AC3E}">
        <p14:creationId xmlns:p14="http://schemas.microsoft.com/office/powerpoint/2010/main" xmlns="" val="406885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TRICS </a:t>
            </a:r>
            <a:endParaRPr lang="en-GB" dirty="0"/>
          </a:p>
        </p:txBody>
      </p:sp>
      <p:sp>
        <p:nvSpPr>
          <p:cNvPr id="3" name="Content Placeholder 2"/>
          <p:cNvSpPr>
            <a:spLocks noGrp="1"/>
          </p:cNvSpPr>
          <p:nvPr>
            <p:ph idx="1"/>
          </p:nvPr>
        </p:nvSpPr>
        <p:spPr>
          <a:xfrm>
            <a:off x="457200" y="1775191"/>
            <a:ext cx="8229600" cy="4822161"/>
          </a:xfrm>
        </p:spPr>
        <p:txBody>
          <a:bodyPr>
            <a:normAutofit fontScale="70000" lnSpcReduction="20000"/>
          </a:bodyPr>
          <a:lstStyle/>
          <a:p>
            <a:r>
              <a:rPr lang="en-GB" sz="3700" dirty="0" smtClean="0"/>
              <a:t>Estimation of vehicular  </a:t>
            </a:r>
            <a:r>
              <a:rPr lang="en-GB" sz="3700" dirty="0"/>
              <a:t>t</a:t>
            </a:r>
            <a:r>
              <a:rPr lang="en-GB" sz="3700" dirty="0" smtClean="0"/>
              <a:t>rip </a:t>
            </a:r>
            <a:r>
              <a:rPr lang="en-GB" sz="3700" dirty="0"/>
              <a:t>r</a:t>
            </a:r>
            <a:r>
              <a:rPr lang="en-GB" sz="3700" dirty="0" smtClean="0"/>
              <a:t>ates:</a:t>
            </a:r>
            <a:endParaRPr lang="en-GB" sz="3700" dirty="0"/>
          </a:p>
          <a:p>
            <a:pPr lvl="1"/>
            <a:r>
              <a:rPr lang="en-GB" dirty="0" smtClean="0"/>
              <a:t>Person </a:t>
            </a:r>
            <a:r>
              <a:rPr lang="en-GB" dirty="0"/>
              <a:t>t</a:t>
            </a:r>
            <a:r>
              <a:rPr lang="en-GB" dirty="0" smtClean="0"/>
              <a:t>rip </a:t>
            </a:r>
            <a:r>
              <a:rPr lang="en-GB" dirty="0"/>
              <a:t>r</a:t>
            </a:r>
            <a:r>
              <a:rPr lang="en-GB" dirty="0" smtClean="0"/>
              <a:t>ates from TRICS  applied to the car driver mode </a:t>
            </a:r>
            <a:r>
              <a:rPr lang="en-GB" dirty="0"/>
              <a:t>s</a:t>
            </a:r>
            <a:r>
              <a:rPr lang="en-GB" dirty="0" smtClean="0"/>
              <a:t>hare for the local ward.</a:t>
            </a:r>
          </a:p>
          <a:p>
            <a:pPr lvl="1"/>
            <a:r>
              <a:rPr lang="en-GB" dirty="0" smtClean="0"/>
              <a:t>Harlow Moor </a:t>
            </a:r>
            <a:r>
              <a:rPr lang="en-GB" dirty="0"/>
              <a:t>w</a:t>
            </a:r>
            <a:r>
              <a:rPr lang="en-GB" dirty="0" smtClean="0"/>
              <a:t>ard (‘Method of Travel to Work’, 2011 </a:t>
            </a:r>
            <a:r>
              <a:rPr lang="en-GB" dirty="0"/>
              <a:t>Census) = </a:t>
            </a:r>
            <a:r>
              <a:rPr lang="en-GB" dirty="0" smtClean="0"/>
              <a:t>64%.</a:t>
            </a:r>
          </a:p>
          <a:p>
            <a:endParaRPr lang="en-GB" dirty="0" smtClean="0"/>
          </a:p>
          <a:p>
            <a:endParaRPr lang="en-GB" dirty="0" smtClean="0"/>
          </a:p>
          <a:p>
            <a:endParaRPr lang="en-GB" dirty="0" smtClean="0"/>
          </a:p>
          <a:p>
            <a:endParaRPr lang="en-GB" dirty="0" smtClean="0"/>
          </a:p>
          <a:p>
            <a:endParaRPr lang="en-GB" dirty="0" smtClean="0"/>
          </a:p>
          <a:p>
            <a:endParaRPr lang="en-GB" dirty="0"/>
          </a:p>
          <a:p>
            <a:endParaRPr lang="en-GB" dirty="0" smtClean="0"/>
          </a:p>
          <a:p>
            <a:endParaRPr lang="en-GB" dirty="0" smtClean="0"/>
          </a:p>
          <a:p>
            <a:endParaRPr lang="en-GB" sz="1400" dirty="0"/>
          </a:p>
          <a:p>
            <a:r>
              <a:rPr lang="en-GB" sz="3700" dirty="0" smtClean="0"/>
              <a:t>TRICS is considered to work well for projects of this type.</a:t>
            </a:r>
          </a:p>
          <a:p>
            <a:pPr lvl="1"/>
            <a:r>
              <a:rPr lang="en-GB" dirty="0" smtClean="0"/>
              <a:t>Large number of similar sites available.</a:t>
            </a:r>
          </a:p>
          <a:p>
            <a:pPr lvl="1"/>
            <a:r>
              <a:rPr lang="en-GB" dirty="0" smtClean="0"/>
              <a:t>Options to tailor search criteria to match proposed development.</a:t>
            </a:r>
          </a:p>
        </p:txBody>
      </p:sp>
      <p:graphicFrame>
        <p:nvGraphicFramePr>
          <p:cNvPr id="4" name="Table 3"/>
          <p:cNvGraphicFramePr>
            <a:graphicFrameLocks noGrp="1"/>
          </p:cNvGraphicFramePr>
          <p:nvPr>
            <p:extLst>
              <p:ext uri="{D42A27DB-BD31-4B8C-83A1-F6EECF244321}">
                <p14:modId xmlns:p14="http://schemas.microsoft.com/office/powerpoint/2010/main" xmlns="" val="317324232"/>
              </p:ext>
            </p:extLst>
          </p:nvPr>
        </p:nvGraphicFramePr>
        <p:xfrm>
          <a:off x="971601" y="3429000"/>
          <a:ext cx="7200799" cy="1512167"/>
        </p:xfrm>
        <a:graphic>
          <a:graphicData uri="http://schemas.openxmlformats.org/drawingml/2006/table">
            <a:tbl>
              <a:tblPr firstRow="1" firstCol="1" bandRow="1">
                <a:tableStyleId>{5C22544A-7EE6-4342-B048-85BDC9FD1C3A}</a:tableStyleId>
              </a:tblPr>
              <a:tblGrid>
                <a:gridCol w="1512167"/>
                <a:gridCol w="1224136"/>
                <a:gridCol w="1116124"/>
                <a:gridCol w="1116124"/>
                <a:gridCol w="1116124"/>
                <a:gridCol w="1116124"/>
              </a:tblGrid>
              <a:tr h="379918">
                <a:tc rowSpan="3">
                  <a:txBody>
                    <a:bodyPr/>
                    <a:lstStyle/>
                    <a:p>
                      <a:pPr algn="ctr">
                        <a:lnSpc>
                          <a:spcPct val="115000"/>
                        </a:lnSpc>
                        <a:spcAft>
                          <a:spcPts val="0"/>
                        </a:spcAft>
                      </a:pPr>
                      <a:r>
                        <a:rPr lang="en-GB" sz="1500" dirty="0">
                          <a:effectLst/>
                          <a:latin typeface="+mn-lt"/>
                        </a:rPr>
                        <a:t>Land Use</a:t>
                      </a:r>
                      <a:endParaRPr lang="en-GB" sz="1500" dirty="0">
                        <a:solidFill>
                          <a:srgbClr val="000000"/>
                        </a:solidFill>
                        <a:effectLst/>
                        <a:latin typeface="+mn-lt"/>
                        <a:ea typeface="Arial"/>
                      </a:endParaRPr>
                    </a:p>
                  </a:txBody>
                  <a:tcPr marL="68580" marR="68580" marT="0" marB="0" anchor="ctr"/>
                </a:tc>
                <a:tc rowSpan="3">
                  <a:txBody>
                    <a:bodyPr/>
                    <a:lstStyle/>
                    <a:p>
                      <a:pPr algn="ctr">
                        <a:lnSpc>
                          <a:spcPct val="115000"/>
                        </a:lnSpc>
                        <a:spcAft>
                          <a:spcPts val="0"/>
                        </a:spcAft>
                      </a:pPr>
                      <a:r>
                        <a:rPr lang="en-GB" sz="1500" dirty="0">
                          <a:effectLst/>
                          <a:latin typeface="+mn-lt"/>
                        </a:rPr>
                        <a:t>Unit</a:t>
                      </a:r>
                      <a:endParaRPr lang="en-GB" sz="1500" dirty="0">
                        <a:solidFill>
                          <a:srgbClr val="000000"/>
                        </a:solidFill>
                        <a:effectLst/>
                        <a:latin typeface="+mn-lt"/>
                        <a:ea typeface="Arial"/>
                      </a:endParaRPr>
                    </a:p>
                  </a:txBody>
                  <a:tcPr marL="68580" marR="68580" marT="0" marB="0" anchor="ctr"/>
                </a:tc>
                <a:tc gridSpan="4">
                  <a:txBody>
                    <a:bodyPr/>
                    <a:lstStyle/>
                    <a:p>
                      <a:pPr algn="ctr">
                        <a:lnSpc>
                          <a:spcPct val="115000"/>
                        </a:lnSpc>
                        <a:spcAft>
                          <a:spcPts val="0"/>
                        </a:spcAft>
                      </a:pPr>
                      <a:r>
                        <a:rPr lang="en-GB" sz="1500" dirty="0">
                          <a:effectLst/>
                        </a:rPr>
                        <a:t>Trip Rates (Vehicles/per unit)</a:t>
                      </a:r>
                      <a:endParaRPr lang="en-GB" sz="1500" dirty="0">
                        <a:solidFill>
                          <a:srgbClr val="000000"/>
                        </a:solidFill>
                        <a:effectLst/>
                        <a:latin typeface="Arial"/>
                        <a:ea typeface="Arial"/>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379918">
                <a:tc vMerge="1">
                  <a:txBody>
                    <a:bodyPr/>
                    <a:lstStyle/>
                    <a:p>
                      <a:endParaRPr lang="en-GB"/>
                    </a:p>
                  </a:txBody>
                  <a:tcPr/>
                </a:tc>
                <a:tc vMerge="1">
                  <a:txBody>
                    <a:bodyPr/>
                    <a:lstStyle/>
                    <a:p>
                      <a:endParaRPr lang="en-GB"/>
                    </a:p>
                  </a:txBody>
                  <a:tcPr/>
                </a:tc>
                <a:tc gridSpan="2">
                  <a:txBody>
                    <a:bodyPr/>
                    <a:lstStyle/>
                    <a:p>
                      <a:pPr algn="ctr">
                        <a:lnSpc>
                          <a:spcPct val="115000"/>
                        </a:lnSpc>
                        <a:spcAft>
                          <a:spcPts val="0"/>
                        </a:spcAft>
                      </a:pPr>
                      <a:r>
                        <a:rPr lang="en-GB" sz="1500" dirty="0" smtClean="0">
                          <a:effectLst/>
                          <a:latin typeface="+mn-lt"/>
                        </a:rPr>
                        <a:t>Weekday </a:t>
                      </a:r>
                      <a:r>
                        <a:rPr lang="en-GB" sz="1500" dirty="0">
                          <a:effectLst/>
                          <a:latin typeface="+mn-lt"/>
                        </a:rPr>
                        <a:t>AM Peak Hour </a:t>
                      </a:r>
                      <a:endParaRPr lang="en-GB" sz="1500" dirty="0">
                        <a:solidFill>
                          <a:srgbClr val="000000"/>
                        </a:solidFill>
                        <a:effectLst/>
                        <a:latin typeface="+mn-lt"/>
                        <a:ea typeface="Arial"/>
                      </a:endParaRPr>
                    </a:p>
                  </a:txBody>
                  <a:tcPr marL="68580" marR="68580" marT="0" marB="0" anchor="ctr"/>
                </a:tc>
                <a:tc hMerge="1">
                  <a:txBody>
                    <a:bodyPr/>
                    <a:lstStyle/>
                    <a:p>
                      <a:endParaRPr lang="en-GB"/>
                    </a:p>
                  </a:txBody>
                  <a:tcPr/>
                </a:tc>
                <a:tc gridSpan="2">
                  <a:txBody>
                    <a:bodyPr/>
                    <a:lstStyle/>
                    <a:p>
                      <a:pPr algn="ctr">
                        <a:lnSpc>
                          <a:spcPct val="115000"/>
                        </a:lnSpc>
                        <a:spcAft>
                          <a:spcPts val="0"/>
                        </a:spcAft>
                      </a:pPr>
                      <a:r>
                        <a:rPr lang="en-GB" sz="1500" dirty="0" smtClean="0">
                          <a:effectLst/>
                          <a:latin typeface="+mn-lt"/>
                        </a:rPr>
                        <a:t>Weekday </a:t>
                      </a:r>
                      <a:r>
                        <a:rPr lang="en-GB" sz="1500" dirty="0">
                          <a:effectLst/>
                          <a:latin typeface="+mn-lt"/>
                        </a:rPr>
                        <a:t>PM Peak Hour </a:t>
                      </a:r>
                      <a:endParaRPr lang="en-GB" sz="1500" dirty="0">
                        <a:solidFill>
                          <a:srgbClr val="000000"/>
                        </a:solidFill>
                        <a:effectLst/>
                        <a:latin typeface="+mn-lt"/>
                        <a:ea typeface="Arial"/>
                      </a:endParaRPr>
                    </a:p>
                  </a:txBody>
                  <a:tcPr marL="68580" marR="68580" marT="0" marB="0" anchor="ctr"/>
                </a:tc>
                <a:tc hMerge="1">
                  <a:txBody>
                    <a:bodyPr/>
                    <a:lstStyle/>
                    <a:p>
                      <a:endParaRPr lang="en-GB"/>
                    </a:p>
                  </a:txBody>
                  <a:tcPr/>
                </a:tc>
              </a:tr>
              <a:tr h="379918">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500" dirty="0">
                          <a:effectLst/>
                          <a:latin typeface="+mn-lt"/>
                        </a:rPr>
                        <a:t>Arrivals</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a:effectLst/>
                          <a:latin typeface="+mn-lt"/>
                        </a:rPr>
                        <a:t>Departures</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a:effectLst/>
                          <a:latin typeface="+mn-lt"/>
                        </a:rPr>
                        <a:t>Arrivals</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a:effectLst/>
                          <a:latin typeface="+mn-lt"/>
                        </a:rPr>
                        <a:t>Departures</a:t>
                      </a:r>
                      <a:endParaRPr lang="en-GB" sz="1500" dirty="0">
                        <a:solidFill>
                          <a:srgbClr val="000000"/>
                        </a:solidFill>
                        <a:effectLst/>
                        <a:latin typeface="+mn-lt"/>
                        <a:ea typeface="Arial"/>
                      </a:endParaRPr>
                    </a:p>
                  </a:txBody>
                  <a:tcPr marL="68580" marR="68580" marT="0" marB="0" anchor="ctr"/>
                </a:tc>
              </a:tr>
              <a:tr h="372413">
                <a:tc>
                  <a:txBody>
                    <a:bodyPr/>
                    <a:lstStyle/>
                    <a:p>
                      <a:pPr algn="ctr">
                        <a:lnSpc>
                          <a:spcPct val="115000"/>
                        </a:lnSpc>
                        <a:spcAft>
                          <a:spcPts val="0"/>
                        </a:spcAft>
                      </a:pPr>
                      <a:r>
                        <a:rPr lang="en-GB" sz="1500" dirty="0" smtClean="0">
                          <a:solidFill>
                            <a:schemeClr val="lt1"/>
                          </a:solidFill>
                          <a:effectLst/>
                          <a:latin typeface="+mn-lt"/>
                          <a:ea typeface="+mn-ea"/>
                        </a:rPr>
                        <a:t>Residential</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a:effectLst/>
                          <a:latin typeface="+mn-lt"/>
                        </a:rPr>
                        <a:t>1 Dwelling</a:t>
                      </a:r>
                      <a:endParaRPr lang="en-GB" sz="1500" dirty="0">
                        <a:solidFill>
                          <a:srgbClr val="000000"/>
                        </a:solidFill>
                        <a:effectLst/>
                        <a:latin typeface="+mn-lt"/>
                        <a:ea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0.146</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0.521</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0.391</a:t>
                      </a:r>
                      <a:endParaRPr lang="en-GB" sz="1500" dirty="0">
                        <a:solidFill>
                          <a:srgbClr val="000000"/>
                        </a:solidFill>
                        <a:effectLst/>
                        <a:latin typeface="+mn-lt"/>
                        <a:ea typeface="Arial"/>
                        <a:cs typeface="Arial"/>
                      </a:endParaRPr>
                    </a:p>
                  </a:txBody>
                  <a:tcPr marL="68580" marR="68580" marT="0" marB="0" anchor="ctr"/>
                </a:tc>
                <a:tc>
                  <a:txBody>
                    <a:bodyPr/>
                    <a:lstStyle/>
                    <a:p>
                      <a:pPr algn="ctr">
                        <a:lnSpc>
                          <a:spcPct val="115000"/>
                        </a:lnSpc>
                        <a:spcAft>
                          <a:spcPts val="0"/>
                        </a:spcAft>
                      </a:pPr>
                      <a:r>
                        <a:rPr lang="en-GB" sz="1500" dirty="0" smtClean="0">
                          <a:solidFill>
                            <a:srgbClr val="000000"/>
                          </a:solidFill>
                          <a:effectLst/>
                          <a:latin typeface="+mn-lt"/>
                          <a:ea typeface="Arial"/>
                          <a:cs typeface="Arial"/>
                        </a:rPr>
                        <a:t>0.221</a:t>
                      </a:r>
                      <a:endParaRPr lang="en-GB" sz="1500" dirty="0">
                        <a:solidFill>
                          <a:srgbClr val="000000"/>
                        </a:solidFill>
                        <a:effectLst/>
                        <a:latin typeface="+mn-lt"/>
                        <a:ea typeface="Arial"/>
                        <a:cs typeface="Arial"/>
                      </a:endParaRPr>
                    </a:p>
                  </a:txBody>
                  <a:tcPr marL="68580" marR="68580" marT="0" marB="0" anchor="ctr"/>
                </a:tc>
              </a:tr>
            </a:tbl>
          </a:graphicData>
        </a:graphic>
      </p:graphicFrame>
    </p:spTree>
    <p:extLst>
      <p:ext uri="{BB962C8B-B14F-4D97-AF65-F5344CB8AC3E}">
        <p14:creationId xmlns:p14="http://schemas.microsoft.com/office/powerpoint/2010/main" xmlns="" val="915970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9808" y="836712"/>
            <a:ext cx="8013192" cy="1636776"/>
          </a:xfrm>
        </p:spPr>
        <p:txBody>
          <a:bodyPr/>
          <a:lstStyle/>
          <a:p>
            <a:r>
              <a:rPr lang="en-GB" dirty="0" smtClean="0"/>
              <a:t>Project 2: </a:t>
            </a:r>
            <a:br>
              <a:rPr lang="en-GB" dirty="0" smtClean="0"/>
            </a:br>
            <a:r>
              <a:rPr lang="en-GB" dirty="0" smtClean="0"/>
              <a:t>Clifton Gate, York</a:t>
            </a:r>
            <a:endParaRPr lang="en-GB" dirty="0"/>
          </a:p>
        </p:txBody>
      </p:sp>
    </p:spTree>
    <p:extLst>
      <p:ext uri="{BB962C8B-B14F-4D97-AF65-F5344CB8AC3E}">
        <p14:creationId xmlns:p14="http://schemas.microsoft.com/office/powerpoint/2010/main" xmlns="" val="343956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t>Overview</a:t>
            </a:r>
            <a:endParaRPr lang="en-GB" sz="3800" dirty="0"/>
          </a:p>
        </p:txBody>
      </p:sp>
      <p:sp>
        <p:nvSpPr>
          <p:cNvPr id="3" name="Content Placeholder 2"/>
          <p:cNvSpPr>
            <a:spLocks noGrp="1"/>
          </p:cNvSpPr>
          <p:nvPr>
            <p:ph idx="1"/>
          </p:nvPr>
        </p:nvSpPr>
        <p:spPr>
          <a:xfrm>
            <a:off x="457201" y="1775191"/>
            <a:ext cx="3610744" cy="4625609"/>
          </a:xfrm>
        </p:spPr>
        <p:txBody>
          <a:bodyPr>
            <a:normAutofit fontScale="92500"/>
          </a:bodyPr>
          <a:lstStyle/>
          <a:p>
            <a:r>
              <a:rPr lang="en-GB" dirty="0" smtClean="0"/>
              <a:t>Located: </a:t>
            </a:r>
          </a:p>
          <a:p>
            <a:pPr lvl="1"/>
            <a:r>
              <a:rPr lang="en-GB" dirty="0"/>
              <a:t>North of the A1237 Outer Ring Road at Clifton Moor.</a:t>
            </a:r>
          </a:p>
          <a:p>
            <a:pPr lvl="1"/>
            <a:r>
              <a:rPr lang="en-GB" dirty="0"/>
              <a:t>Approximately 5.0km northwest of York City </a:t>
            </a:r>
            <a:r>
              <a:rPr lang="en-GB" dirty="0" smtClean="0"/>
              <a:t>Centre.</a:t>
            </a:r>
          </a:p>
          <a:p>
            <a:pPr lvl="1"/>
            <a:endParaRPr lang="en-GB" dirty="0"/>
          </a:p>
          <a:p>
            <a:r>
              <a:rPr lang="en-GB" dirty="0"/>
              <a:t>140 hectares of land.</a:t>
            </a:r>
          </a:p>
          <a:p>
            <a:pPr lvl="1"/>
            <a:endParaRPr lang="en-GB"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745" t="6124" r="18182" b="3382"/>
          <a:stretch/>
        </p:blipFill>
        <p:spPr bwMode="auto">
          <a:xfrm>
            <a:off x="4572000" y="1916832"/>
            <a:ext cx="4104456" cy="42082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Freeform 15"/>
          <p:cNvSpPr/>
          <p:nvPr/>
        </p:nvSpPr>
        <p:spPr>
          <a:xfrm>
            <a:off x="4133550" y="2596550"/>
            <a:ext cx="2086095" cy="711674"/>
          </a:xfrm>
          <a:custGeom>
            <a:avLst/>
            <a:gdLst>
              <a:gd name="connsiteX0" fmla="*/ 0 w 3424687"/>
              <a:gd name="connsiteY0" fmla="*/ 767751 h 767751"/>
              <a:gd name="connsiteX1" fmla="*/ 3424687 w 3424687"/>
              <a:gd name="connsiteY1" fmla="*/ 0 h 767751"/>
              <a:gd name="connsiteX0" fmla="*/ 0 w 3441939"/>
              <a:gd name="connsiteY0" fmla="*/ 785004 h 785004"/>
              <a:gd name="connsiteX1" fmla="*/ 3441939 w 3441939"/>
              <a:gd name="connsiteY1" fmla="*/ 0 h 785004"/>
              <a:gd name="connsiteX0" fmla="*/ 0 w 3571335"/>
              <a:gd name="connsiteY0" fmla="*/ 819510 h 819510"/>
              <a:gd name="connsiteX1" fmla="*/ 3571335 w 3571335"/>
              <a:gd name="connsiteY1" fmla="*/ 0 h 819510"/>
              <a:gd name="connsiteX0" fmla="*/ 0 w 3516744"/>
              <a:gd name="connsiteY0" fmla="*/ 792215 h 792215"/>
              <a:gd name="connsiteX1" fmla="*/ 3516744 w 3516744"/>
              <a:gd name="connsiteY1" fmla="*/ 0 h 792215"/>
              <a:gd name="connsiteX0" fmla="*/ 0 w 2438571"/>
              <a:gd name="connsiteY0" fmla="*/ 314543 h 314543"/>
              <a:gd name="connsiteX1" fmla="*/ 2438571 w 2438571"/>
              <a:gd name="connsiteY1" fmla="*/ 0 h 314543"/>
              <a:gd name="connsiteX0" fmla="*/ 0 w 1974547"/>
              <a:gd name="connsiteY0" fmla="*/ 764919 h 764919"/>
              <a:gd name="connsiteX1" fmla="*/ 1974547 w 1974547"/>
              <a:gd name="connsiteY1" fmla="*/ 0 h 764919"/>
              <a:gd name="connsiteX0" fmla="*/ 0 w 2285098"/>
              <a:gd name="connsiteY0" fmla="*/ 35935 h 756188"/>
              <a:gd name="connsiteX1" fmla="*/ 2285098 w 2285098"/>
              <a:gd name="connsiteY1" fmla="*/ 720253 h 756188"/>
              <a:gd name="connsiteX0" fmla="*/ 0 w 2354109"/>
              <a:gd name="connsiteY0" fmla="*/ 36167 h 748026"/>
              <a:gd name="connsiteX1" fmla="*/ 2354109 w 2354109"/>
              <a:gd name="connsiteY1" fmla="*/ 711859 h 748026"/>
              <a:gd name="connsiteX0" fmla="*/ 0 w 2354109"/>
              <a:gd name="connsiteY0" fmla="*/ 0 h 675692"/>
              <a:gd name="connsiteX1" fmla="*/ 2354109 w 2354109"/>
              <a:gd name="connsiteY1" fmla="*/ 675692 h 675692"/>
              <a:gd name="connsiteX0" fmla="*/ 0 w 2164923"/>
              <a:gd name="connsiteY0" fmla="*/ 963922 h 963922"/>
              <a:gd name="connsiteX1" fmla="*/ 2164923 w 2164923"/>
              <a:gd name="connsiteY1" fmla="*/ 0 h 963922"/>
              <a:gd name="connsiteX0" fmla="*/ 0 w 2164923"/>
              <a:gd name="connsiteY0" fmla="*/ 963922 h 963922"/>
              <a:gd name="connsiteX1" fmla="*/ 123140 w 2164923"/>
              <a:gd name="connsiteY1" fmla="*/ 414664 h 963922"/>
              <a:gd name="connsiteX2" fmla="*/ 2164923 w 2164923"/>
              <a:gd name="connsiteY2" fmla="*/ 0 h 963922"/>
              <a:gd name="connsiteX0" fmla="*/ 0 w 2164923"/>
              <a:gd name="connsiteY0" fmla="*/ 963922 h 963922"/>
              <a:gd name="connsiteX1" fmla="*/ 2164923 w 2164923"/>
              <a:gd name="connsiteY1" fmla="*/ 0 h 963922"/>
              <a:gd name="connsiteX0" fmla="*/ 0 w 2086095"/>
              <a:gd name="connsiteY0" fmla="*/ 711674 h 711674"/>
              <a:gd name="connsiteX1" fmla="*/ 2086095 w 2086095"/>
              <a:gd name="connsiteY1" fmla="*/ 0 h 711674"/>
            </a:gdLst>
            <a:ahLst/>
            <a:cxnLst>
              <a:cxn ang="0">
                <a:pos x="connsiteX0" y="connsiteY0"/>
              </a:cxn>
              <a:cxn ang="0">
                <a:pos x="connsiteX1" y="connsiteY1"/>
              </a:cxn>
            </a:cxnLst>
            <a:rect l="l" t="t" r="r" b="b"/>
            <a:pathLst>
              <a:path w="2086095" h="711674">
                <a:moveTo>
                  <a:pt x="0" y="711674"/>
                </a:moveTo>
                <a:lnTo>
                  <a:pt x="2086095" y="0"/>
                </a:lnTo>
              </a:path>
            </a:pathLst>
          </a:custGeom>
          <a:noFill/>
          <a:ln cmpd="sng">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119680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Proposed development of 3,400 residential dwellings.</a:t>
            </a:r>
          </a:p>
          <a:p>
            <a:pPr marL="118872" indent="0">
              <a:buNone/>
            </a:pPr>
            <a:endParaRPr lang="en-GB" dirty="0" smtClean="0"/>
          </a:p>
          <a:p>
            <a:r>
              <a:rPr lang="en-GB" dirty="0" smtClean="0"/>
              <a:t>A draft allocation in the City of  York Local Plan.</a:t>
            </a:r>
          </a:p>
          <a:p>
            <a:endParaRPr lang="en-GB" dirty="0"/>
          </a:p>
          <a:p>
            <a:r>
              <a:rPr lang="en-GB" dirty="0" smtClean="0"/>
              <a:t>Sustainable new settlement, including:</a:t>
            </a:r>
          </a:p>
          <a:p>
            <a:pPr lvl="1"/>
            <a:r>
              <a:rPr lang="en-GB" dirty="0" smtClean="0"/>
              <a:t>Local facilities.</a:t>
            </a:r>
          </a:p>
          <a:p>
            <a:pPr lvl="1"/>
            <a:r>
              <a:rPr lang="en-GB" dirty="0" smtClean="0"/>
              <a:t>Social infrastructure.</a:t>
            </a:r>
          </a:p>
          <a:p>
            <a:pPr lvl="1"/>
            <a:r>
              <a:rPr lang="en-GB" dirty="0" smtClean="0"/>
              <a:t>Convenience retail.</a:t>
            </a:r>
          </a:p>
          <a:p>
            <a:pPr lvl="1"/>
            <a:r>
              <a:rPr lang="en-GB" dirty="0" smtClean="0"/>
              <a:t>Park &amp; Ride and regular bus service to city centre.</a:t>
            </a:r>
          </a:p>
          <a:p>
            <a:pPr lvl="1"/>
            <a:endParaRPr lang="en-GB" dirty="0" smtClean="0"/>
          </a:p>
        </p:txBody>
      </p:sp>
    </p:spTree>
    <p:extLst>
      <p:ext uri="{BB962C8B-B14F-4D97-AF65-F5344CB8AC3E}">
        <p14:creationId xmlns:p14="http://schemas.microsoft.com/office/powerpoint/2010/main" xmlns="" val="2305542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solidFill>
          <a:srgbClr val="C00000">
            <a:alpha val="10196"/>
          </a:srgbClr>
        </a:solidFill>
        <a:ln w="38100">
          <a:solidFill>
            <a:srgbClr val="C00000"/>
          </a:solid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1501</TotalTime>
  <Words>2478</Words>
  <Application>Microsoft Office PowerPoint</Application>
  <PresentationFormat>On-screen Show (4:3)</PresentationFormat>
  <Paragraphs>231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Module</vt:lpstr>
      <vt:lpstr>Local Use of TRICS: A Case Study from a User’s Perspective</vt:lpstr>
      <vt:lpstr>Contents</vt:lpstr>
      <vt:lpstr>Project 1:  Harlow Grange, Harrogate</vt:lpstr>
      <vt:lpstr>Overview</vt:lpstr>
      <vt:lpstr>Use of TRICS</vt:lpstr>
      <vt:lpstr>Use of TRICS </vt:lpstr>
      <vt:lpstr>Project 2:  Clifton Gate, York</vt:lpstr>
      <vt:lpstr>Overview</vt:lpstr>
      <vt:lpstr>Overview</vt:lpstr>
      <vt:lpstr>Use of TRICS</vt:lpstr>
      <vt:lpstr>An Alternative Approach</vt:lpstr>
      <vt:lpstr>Comparison of Trip Rates</vt:lpstr>
      <vt:lpstr>Issues from the comparison</vt:lpstr>
      <vt:lpstr>A Local User’s Perspective</vt:lpstr>
      <vt:lpstr>Questions for TRICS going forward</vt:lpstr>
      <vt:lpstr>Local Use of TRICS: A Case Study from a User’s Perspective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C</dc:creator>
  <cp:lastModifiedBy>Ewan Anderson</cp:lastModifiedBy>
  <cp:revision>216</cp:revision>
  <dcterms:created xsi:type="dcterms:W3CDTF">2014-06-02T08:26:06Z</dcterms:created>
  <dcterms:modified xsi:type="dcterms:W3CDTF">2014-07-01T07:08:37Z</dcterms:modified>
</cp:coreProperties>
</file>