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69" r:id="rId5"/>
    <p:sldId id="262" r:id="rId6"/>
    <p:sldId id="263" r:id="rId7"/>
    <p:sldId id="264" r:id="rId8"/>
    <p:sldId id="265" r:id="rId9"/>
    <p:sldId id="266" r:id="rId10"/>
    <p:sldId id="274" r:id="rId11"/>
    <p:sldId id="267" r:id="rId12"/>
    <p:sldId id="268"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224" y="-252"/>
      </p:cViewPr>
      <p:guideLst>
        <p:guide orient="horz" pos="2160"/>
        <p:guide pos="2880"/>
      </p:guideLst>
    </p:cSldViewPr>
  </p:slideViewPr>
  <p:notesTextViewPr>
    <p:cViewPr>
      <p:scale>
        <a:sx n="100" d="100"/>
        <a:sy n="100" d="100"/>
      </p:scale>
      <p:origin x="0" y="9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A95E9-15F8-4508-AA4E-66BB73AF0DE3}" type="datetimeFigureOut">
              <a:rPr lang="en-US" smtClean="0"/>
              <a:pPr/>
              <a:t>6/25/2014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367AF-6132-45CE-A348-DCC54BB6FE6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can have a quick</a:t>
            </a:r>
            <a:r>
              <a:rPr lang="en-GB" baseline="0" dirty="0" smtClean="0"/>
              <a:t> look at the TRAVL Data Extraction Facility here. Once logged in at the TRICS website, the new facility can be accessed via a button. Its main features include the ability to extract multi-modal count data (by mode) for each of the TRAVL land use categories, in tabular format. Users can also select survey start and end times to show counts for set time periods within the tables, and the facility also allows mode, journey purpose and origin/destination counts to be extracted for individual TRAVL surveys. It should be noted that this new facility is not a fully functional re-write of TRAVL. It does not calculate trip rates, it just provides the raw count data for the multi-modal, journey purpose and origin destination counts. It is to be considered a historic record that will not be updated with any future TRAVL surveys, as these will no longer be undertaken.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some screenshots of the TRAVL Data Extraction Facility</a:t>
            </a:r>
            <a:r>
              <a:rPr lang="en-GB" baseline="0" dirty="0" smtClean="0"/>
              <a:t> at the TRICS website. The top left image is what users would see when they log on at www.trics.org and select to use the new facility. Here you can decide which TRAVL land use type you want to interrogate, then you can commence with the extraction. The second image (top right) displays tabular details of all survey sites within the chosen land use category (in this case food supermarkets), with information such as PTAL score, survey date, parking spaces, survey start and end times, etc. If you then choose to extract all data for the sites within the table, you go to the lower left screenshot, which shows you the mode options. In the example on the lower right image, we have selected “Total Counts for Each Mode”. You can see here that the counts by mode are displayed in a new table, and you can extract this information to a CSV file so that you can use it in Excel and undertake further manual calculations etc. This is just a quick snapshot, the facility is quite flexible and can undertake a number of different analyses.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Prior to the Agreement,</a:t>
            </a:r>
            <a:r>
              <a:rPr lang="en-GB" baseline="0" dirty="0" smtClean="0"/>
              <a:t> surveys in London needed to be TRAVL-compliant, but with the signing of the Agreement these are now being replaced by TRICS-compliant surveys. Transport for London will be amending its guidelines on Transport Assessments accordingly, and from 1</a:t>
            </a:r>
            <a:r>
              <a:rPr lang="en-GB" baseline="30000" dirty="0" smtClean="0"/>
              <a:t>st</a:t>
            </a:r>
            <a:r>
              <a:rPr lang="en-GB" baseline="0" dirty="0" smtClean="0"/>
              <a:t> April 2014 numerous requests for surveys have been coming through to the TRICS team. Over time there will be a significant number of Greater London surveys regularly added to the TRICS database.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Agreement states that from</a:t>
            </a:r>
            <a:r>
              <a:rPr lang="en-GB" baseline="0" dirty="0" smtClean="0"/>
              <a:t> the 2015 TRICS data collection programme onwards there should be at least 30 surveys undertaken in the capital, a slight increase on the level of TRICS surveys that have been taking place annually over the last few years. On top of this, additional surveys will take place pro-rata to the number of London Boroughs that sign up as TRICS members. Since 1</a:t>
            </a:r>
            <a:r>
              <a:rPr lang="en-GB" baseline="30000" dirty="0" smtClean="0"/>
              <a:t>st</a:t>
            </a:r>
            <a:r>
              <a:rPr lang="en-GB" baseline="0" dirty="0" smtClean="0"/>
              <a:t> April 2014, a number of London Boroughs have joined TRICS, so the process is already underway. With these additional surveys being covered by London Borough licence fees everyone will benefit from the new arrangements.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part of the Agreement states that future</a:t>
            </a:r>
            <a:r>
              <a:rPr lang="en-GB" baseline="0" dirty="0" smtClean="0"/>
              <a:t> TRICS surveys within Greater London will be enhanced. Where possible, Origin and Destination counts will be undertaken (and will appear in the TRICS database in a similar format to how they appeared within individual sites in TRAVL). Also where possible, a new Servicing Vehicles count will take place, identifying servicing vehicles by vehicle type (car, light goods vehicle, OGV1 and OGV2). For all new surveys in London, there will be a greater split of transport modes introduced. The infrastructure has already been put together for our TRICS data collection forms, and in the coming months the programming work will be taking place so that London-based TRICS data appearing in the database in 2015 will </a:t>
            </a:r>
            <a:r>
              <a:rPr lang="en-GB" baseline="0" dirty="0" err="1" smtClean="0"/>
              <a:t>heva</a:t>
            </a:r>
            <a:r>
              <a:rPr lang="en-GB" baseline="0" dirty="0" smtClean="0"/>
              <a:t> this greater breakdown of count types (as are shown in this slide). </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can finish</a:t>
            </a:r>
            <a:r>
              <a:rPr lang="en-GB" baseline="0" dirty="0" smtClean="0"/>
              <a:t> this presentation by showing you a snapshot of the current TRICS database in London. TRICS has been committed to data collection in London for many years (with Greater London being one of the 17 regions in the database), and there are currently 413 surveys available, representing 5.8% of the entire database. Covering 74 land use sub-categories, 146 London-based surveys have been added to TRICS since 2008. This new Agreement with </a:t>
            </a:r>
            <a:r>
              <a:rPr lang="en-GB" baseline="0" dirty="0" err="1" smtClean="0"/>
              <a:t>TfL</a:t>
            </a:r>
            <a:r>
              <a:rPr lang="en-GB" baseline="0" dirty="0" smtClean="0"/>
              <a:t> will enhance our London-wide database significantly on an </a:t>
            </a:r>
            <a:r>
              <a:rPr lang="en-GB" baseline="0" smtClean="0"/>
              <a:t>annual basis.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this</a:t>
            </a:r>
            <a:r>
              <a:rPr lang="en-GB" baseline="0" dirty="0" smtClean="0"/>
              <a:t> presentation I am going to briefly talk about how TRICS has become the one system of trip generation analysis in the UK and Ireland. From when TRICS was launched in 1989, the merger of TRICS and TRAVL in the early 1990’s, the West Midlands Generate group joining TRICS in 2007, and the recent merger between TRICS and the TRAVL system of Greater London.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TRICS has just celebrated its 25</a:t>
            </a:r>
            <a:r>
              <a:rPr lang="en-GB" baseline="30000" dirty="0" smtClean="0"/>
              <a:t>th</a:t>
            </a:r>
            <a:r>
              <a:rPr lang="en-GB" dirty="0" smtClean="0"/>
              <a:t> anniversary. It was launched originally in 1989, as</a:t>
            </a:r>
            <a:r>
              <a:rPr lang="en-GB" baseline="0" dirty="0" smtClean="0"/>
              <a:t> a collaboration of County Councils in the south of England, now of course known as the TRICS Consortium (the owners of TRICS). The initial data in the system comprised of traffic surveys undertaken within these counties, unified for the first time. At the time the system was launched, the Consortium estimated that there might eventually be 30 or 40 TRICS member organisations (the success of TRICS saw this figure quickly rise). The early database was then additionally populated with data from Greater Manchester and Lancashire, who joined TRICS and paid for licence fees through the supply of this data. This helped TRICS spread its membership base across the UK (and eventually Ireland), with further data being regularly added to the database. At this point in time, 25 years on, we now have around 300 member organisations using the system.</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late 1980’s and early 1990’s, TRAIDS was a database of traffic surveys similar to TRICS, but focused on the Regional</a:t>
            </a:r>
            <a:r>
              <a:rPr lang="en-GB" baseline="0" dirty="0" smtClean="0"/>
              <a:t> Councils in Scotland. The TRAIDS Group was a collective of representatives from the Regional Councils at the time (which are now of course unitary authorities), and in the early 1990’s an agreement was reached to merge the TRAIDS and TRICS systems, with the TRAIDS data being added to the existing TRICS database and once again extending TRICS data coverage. This agreement saw the Regional Councils joining as TRICS members, with a number of them regularly supplying survey data in lieu of TRICS licence fees. It was an agreement that worked well, and representatives of TRICS regularly attended TRAIDS Group meetings in Scotland where issues of transport planning were discussed.</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inclusion</a:t>
            </a:r>
            <a:r>
              <a:rPr lang="en-GB" baseline="0" dirty="0" smtClean="0"/>
              <a:t> of Scottish survey data in TRICS, and the database’s overall growing regional coverage, led to distinct regional data collection programmes being undertaken annually, with these days a large annual data collection programme covering all 17 regions of the UK and Ireland. In 2014, there are currently 896 TRICS surveys within Scotland, with 218 being Retail, 86 being Employment, and 188 being Residential. There is good coverage across the other main land use categories too.</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years later on, in 2007, discussions took place between TRICS and the GENERATE group of local authorities in the West Midlands region. The GENERATE group had created their own database for West Midlands (called “GENERATE”), which was used on an</a:t>
            </a:r>
            <a:r>
              <a:rPr lang="en-GB" baseline="0" dirty="0" smtClean="0"/>
              <a:t> ad-hoc “bureau” basis by the local authorities within the region. As by this time TRICS was undertaking a significant annual data collection programme within the West Midlands region, it was agreed that the GENERATE group of authorities would obtain a Corporate (multi-site) licence, covering the 7 local authorities plus Centro. This membership arrangement has remained ever since, and TRICS is now the system of trip generation in the West Midlands region.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Today, the West Midlands</a:t>
            </a:r>
            <a:r>
              <a:rPr lang="en-GB" baseline="0" dirty="0" smtClean="0"/>
              <a:t> is one of our established data collection areas, and at the latest count there are 437 TRICS surveys within the region. 109 of these are Retail, 57 are Employment, 74 are Residential, and the remainder are spread across the rest of the 16 main land use category types, themselves split between the various sub-categories.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we can move on to the</a:t>
            </a:r>
            <a:r>
              <a:rPr lang="en-GB" baseline="0" dirty="0" smtClean="0"/>
              <a:t> merger of TRICS and TRAVL, which took place very recently. TRAVL  (Trip Rate Assessment Valid for London) is a database similar to TRICS, multi-modal in nature, and owned by Transport for London. Surveys within its database range across the various Greater London boroughs. As of 1</a:t>
            </a:r>
            <a:r>
              <a:rPr lang="en-GB" baseline="30000" dirty="0" smtClean="0"/>
              <a:t>st</a:t>
            </a:r>
            <a:r>
              <a:rPr lang="en-GB" baseline="0" dirty="0" smtClean="0"/>
              <a:t> April 2014, TRICS and TRAVL have merged, through an agreement made between the TRICS Consortium and Transport for London. Thanks to the work of everyone involved (including </a:t>
            </a:r>
            <a:r>
              <a:rPr lang="en-GB" baseline="0" dirty="0" err="1" smtClean="0"/>
              <a:t>Systra</a:t>
            </a:r>
            <a:r>
              <a:rPr lang="en-GB" baseline="0" dirty="0" smtClean="0"/>
              <a:t> who were operating and maintaining the TRAVL database on behalf of </a:t>
            </a:r>
            <a:r>
              <a:rPr lang="en-GB" baseline="0" dirty="0" err="1" smtClean="0"/>
              <a:t>TfL</a:t>
            </a:r>
            <a:r>
              <a:rPr lang="en-GB" baseline="0" dirty="0" smtClean="0"/>
              <a:t> and who greatly assisted with the transition), there is now one unified trip generation system for London. </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Agreement</a:t>
            </a:r>
            <a:r>
              <a:rPr lang="en-GB" baseline="0" dirty="0" smtClean="0"/>
              <a:t> between TRICS and </a:t>
            </a:r>
            <a:r>
              <a:rPr lang="en-GB" baseline="0" dirty="0" err="1" smtClean="0"/>
              <a:t>TfL</a:t>
            </a:r>
            <a:r>
              <a:rPr lang="en-GB" baseline="0" dirty="0" smtClean="0"/>
              <a:t> was for a data extraction facility to be made available for TRAVL data, to be held within the Members Area of the TRICS website. Therefore, to access this facility, users would have to be TRICS members and logged in at www.trics.org. From 1</a:t>
            </a:r>
            <a:r>
              <a:rPr lang="en-GB" baseline="30000" dirty="0" smtClean="0"/>
              <a:t>st</a:t>
            </a:r>
            <a:r>
              <a:rPr lang="en-GB" baseline="0" dirty="0" smtClean="0"/>
              <a:t> April 2014, the TRAVL system itself cased to be supported, although </a:t>
            </a:r>
            <a:r>
              <a:rPr lang="en-GB" baseline="0" dirty="0" err="1" smtClean="0"/>
              <a:t>TfL</a:t>
            </a:r>
            <a:r>
              <a:rPr lang="en-GB" baseline="0" dirty="0" smtClean="0"/>
              <a:t> hold the master copy of the TRAVL database should users need access to certain data types within it. The Agreement also stated that future surveys in London would need to be TRICS-compliant, rather than TRAVL-compliant as they used to be. It was also agreed that there would be an increase in the annual TRICS data collection programme in London, and the multi-modal surveys in the capital would be enhanced with additional count modes and count types.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6/25/2014</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6/25/2014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1F1044-0592-4232-85F2-F65770D72FD6}" type="datetimeFigureOut">
              <a:rPr lang="en-US" smtClean="0"/>
              <a:pPr/>
              <a:t>6/25/2014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1F1044-0592-4232-85F2-F65770D72FD6}" type="datetimeFigureOut">
              <a:rPr lang="en-US" smtClean="0"/>
              <a:pPr/>
              <a:t>6/25/2014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1F1044-0592-4232-85F2-F65770D72FD6}" type="datetimeFigureOut">
              <a:rPr lang="en-US" smtClean="0"/>
              <a:pPr/>
              <a:t>6/25/2014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1F1044-0592-4232-85F2-F65770D72FD6}" type="datetimeFigureOut">
              <a:rPr lang="en-US" smtClean="0"/>
              <a:pPr/>
              <a:t>6/25/2014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F1044-0592-4232-85F2-F65770D72FD6}" type="datetimeFigureOut">
              <a:rPr lang="en-US" smtClean="0"/>
              <a:pPr/>
              <a:t>6/25/2014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1F1044-0592-4232-85F2-F65770D72FD6}" type="datetimeFigureOut">
              <a:rPr lang="en-US" smtClean="0"/>
              <a:pPr/>
              <a:t>6/25/2014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1F1044-0592-4232-85F2-F65770D72FD6}" type="datetimeFigureOut">
              <a:rPr lang="en-US" smtClean="0"/>
              <a:pPr/>
              <a:t>6/25/2014</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5B7833AA-9146-4FB4-AF4C-EDB9E4846F8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1F1044-0592-4232-85F2-F65770D72FD6}" type="datetimeFigureOut">
              <a:rPr lang="en-US" smtClean="0"/>
              <a:pPr/>
              <a:t>6/25/2014</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7833AA-9146-4FB4-AF4C-EDB9E4846F8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hyperlink" Target="http://www.trics.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3.xml"/><Relationship Id="rId7" Type="http://schemas.openxmlformats.org/officeDocument/2006/relationships/hyperlink" Target="http://www.google.co.uk/url?sa=i&amp;rct=j&amp;q=&amp;esrc=s&amp;source=images&amp;cd=&amp;cad=rja&amp;uact=8&amp;docid=j2jPgetHU3r51M&amp;tbnid=JssgZ_e_GoPqkM:&amp;ved=0CAUQjRw&amp;url=http%3A%2F%2Fwww.magazine.ordnancesurveyleisure.co.uk%2Fmagazine%2Ftscontent%2Feditorials%2Fcycling%2F2011%2Fcycling-in-traffic.html&amp;ei=iLyqU5vkKYip7AbnyoDICA&amp;bvm=bv.69620078,d.ZGU&amp;psig=AFQjCNG18nq8Jdi67eyku7VmAyo4bchrJQ&amp;ust=1403784706545938" TargetMode="Externa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hyperlink" Target="http://www.google.co.uk/url?sa=i&amp;rct=j&amp;q=&amp;esrc=s&amp;source=images&amp;cd=&amp;cad=rja&amp;uact=8&amp;docid=OdBXFydDsaj5LM&amp;tbnid=rRJZkBX-xyknVM:&amp;ved=0CAUQjRw&amp;url=http%3A%2F%2Fwww.telegraph.co.uk%2Ffinance%2Fnewsbysector%2Ftransport%2F9734126%2FTrafiic-congestion-costs-UK-economy-4.3bn-a-year.html&amp;ei=TbyqU9u9H-nb7Abc4YDYBQ&amp;bvm=bv.69620078,d.ZGU&amp;psig=AFQjCNH2ojQqg4F5rkzgYWWg9g_VsmwOpg&amp;ust=1403784632927194"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gif"/><Relationship Id="rId5" Type="http://schemas.openxmlformats.org/officeDocument/2006/relationships/hyperlink" Target="http://www.google.co.uk/url?sa=i&amp;rct=j&amp;q=&amp;esrc=s&amp;source=images&amp;cd=&amp;cad=rja&amp;uact=8&amp;docid=1P0chs9GqT2vAM&amp;tbnid=pNFtIAYhEs7cHM:&amp;ved=0CAUQjRw&amp;url=http%3A%2F%2Fwww.electricscotland.com%2Fcouncil%2Fmaps.htm&amp;ei=FqiqU7TkG4707AaYtoDoAw&amp;bvm=bv.69620078,d.ZGU&amp;psig=AFQjCNGrr2fROf1tfhd8KORIg2deWcUJsQ&amp;ust=1403779452571764"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docid=WYQUk-IyLT-DGM&amp;tbnid=SeRlwo_cFBK26M:&amp;ved=0CAUQjRw&amp;url=http%3A%2F%2Fwww.lbp.org.uk%2Ftakeactionboroughs.html&amp;ei=G7aqU5XKI-uV7AbPjYCADw&amp;bvm=bv.69620078,d.ZGU&amp;psig=AFQjCNGOw5dgp1llbksCDKQatr4BMD1jdw&amp;ust=140378306587674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One System of Trip Generation: The Merging of Databases</a:t>
            </a:r>
            <a:endParaRPr lang="en-GB" dirty="0"/>
          </a:p>
        </p:txBody>
      </p:sp>
      <p:sp>
        <p:nvSpPr>
          <p:cNvPr id="3" name="Subtitle 2"/>
          <p:cNvSpPr>
            <a:spLocks noGrp="1"/>
          </p:cNvSpPr>
          <p:nvPr>
            <p:ph type="subTitle" idx="1"/>
          </p:nvPr>
        </p:nvSpPr>
        <p:spPr/>
        <p:txBody>
          <a:bodyPr/>
          <a:lstStyle/>
          <a:p>
            <a:r>
              <a:rPr lang="en-GB" dirty="0" smtClean="0"/>
              <a:t>Kevin Travers</a:t>
            </a:r>
            <a:r>
              <a:rPr lang="en-GB" dirty="0" smtClean="0"/>
              <a:t>, Hampshire County Council</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TRAVL Data Extraction Facility in TRICS</a:t>
            </a:r>
            <a:endParaRPr lang="en-GB" sz="3200" dirty="0"/>
          </a:p>
        </p:txBody>
      </p:sp>
      <p:sp>
        <p:nvSpPr>
          <p:cNvPr id="6" name="Content Placeholder 5"/>
          <p:cNvSpPr>
            <a:spLocks noGrp="1"/>
          </p:cNvSpPr>
          <p:nvPr>
            <p:ph idx="1"/>
          </p:nvPr>
        </p:nvSpPr>
        <p:spPr/>
        <p:txBody>
          <a:bodyPr/>
          <a:lstStyle/>
          <a:p>
            <a:r>
              <a:rPr lang="en-GB" dirty="0" smtClean="0"/>
              <a:t>Accessible once logged into the Members Area at </a:t>
            </a:r>
            <a:r>
              <a:rPr lang="en-GB" dirty="0" smtClean="0">
                <a:hlinkClick r:id="rId4"/>
              </a:rPr>
              <a:t>www.trics.org</a:t>
            </a:r>
            <a:endParaRPr lang="en-GB" dirty="0" smtClean="0"/>
          </a:p>
          <a:p>
            <a:r>
              <a:rPr lang="en-GB" dirty="0" smtClean="0"/>
              <a:t>Main features:</a:t>
            </a:r>
          </a:p>
          <a:p>
            <a:pPr lvl="1"/>
            <a:r>
              <a:rPr lang="en-GB" dirty="0" smtClean="0"/>
              <a:t>Extract multi-modal count data by TRAVL land use type (tabular format)</a:t>
            </a:r>
          </a:p>
          <a:p>
            <a:pPr lvl="1"/>
            <a:r>
              <a:rPr lang="en-GB" dirty="0" smtClean="0"/>
              <a:t>Select start/end times for all surveys in mode count tables </a:t>
            </a:r>
          </a:p>
          <a:p>
            <a:pPr lvl="1"/>
            <a:r>
              <a:rPr lang="en-GB" dirty="0" smtClean="0"/>
              <a:t>Mode, Journey Purpose and Origin/Destination counts can be extracted for individual surveys</a:t>
            </a:r>
            <a:endParaRPr lang="en-GB" dirty="0"/>
          </a:p>
        </p:txBody>
      </p:sp>
      <p:pic>
        <p:nvPicPr>
          <p:cNvPr id="5" name="Picture 2"/>
          <p:cNvPicPr>
            <a:picLocks noChangeAspect="1" noChangeArrowheads="1"/>
          </p:cNvPicPr>
          <p:nvPr/>
        </p:nvPicPr>
        <p:blipFill>
          <a:blip r:embed="rId5"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TRAVL Data Extraction Facility in TRICS</a:t>
            </a:r>
            <a:endParaRPr lang="en-GB" sz="3200"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12289" name="Picture 1"/>
          <p:cNvPicPr>
            <a:picLocks noChangeAspect="1" noChangeArrowheads="1"/>
          </p:cNvPicPr>
          <p:nvPr/>
        </p:nvPicPr>
        <p:blipFill>
          <a:blip r:embed="rId5" cstate="print"/>
          <a:srcRect/>
          <a:stretch>
            <a:fillRect/>
          </a:stretch>
        </p:blipFill>
        <p:spPr bwMode="auto">
          <a:xfrm>
            <a:off x="142844" y="1643050"/>
            <a:ext cx="4331595" cy="2428892"/>
          </a:xfrm>
          <a:prstGeom prst="rect">
            <a:avLst/>
          </a:prstGeom>
          <a:noFill/>
          <a:ln w="9525">
            <a:noFill/>
            <a:miter lim="800000"/>
            <a:headEnd/>
            <a:tailEnd/>
          </a:ln>
        </p:spPr>
      </p:pic>
      <p:pic>
        <p:nvPicPr>
          <p:cNvPr id="12290" name="Picture 2"/>
          <p:cNvPicPr>
            <a:picLocks noChangeAspect="1" noChangeArrowheads="1"/>
          </p:cNvPicPr>
          <p:nvPr/>
        </p:nvPicPr>
        <p:blipFill>
          <a:blip r:embed="rId6" cstate="print"/>
          <a:srcRect/>
          <a:stretch>
            <a:fillRect/>
          </a:stretch>
        </p:blipFill>
        <p:spPr bwMode="auto">
          <a:xfrm>
            <a:off x="5197865" y="1643050"/>
            <a:ext cx="3770110" cy="2428892"/>
          </a:xfrm>
          <a:prstGeom prst="rect">
            <a:avLst/>
          </a:prstGeom>
          <a:noFill/>
          <a:ln w="9525">
            <a:noFill/>
            <a:miter lim="800000"/>
            <a:headEnd/>
            <a:tailEnd/>
          </a:ln>
        </p:spPr>
      </p:pic>
      <p:pic>
        <p:nvPicPr>
          <p:cNvPr id="12291" name="Picture 3"/>
          <p:cNvPicPr>
            <a:picLocks noChangeAspect="1" noChangeArrowheads="1"/>
          </p:cNvPicPr>
          <p:nvPr/>
        </p:nvPicPr>
        <p:blipFill>
          <a:blip r:embed="rId7" cstate="print"/>
          <a:srcRect/>
          <a:stretch>
            <a:fillRect/>
          </a:stretch>
        </p:blipFill>
        <p:spPr bwMode="auto">
          <a:xfrm>
            <a:off x="142844" y="4143380"/>
            <a:ext cx="3275127" cy="2571744"/>
          </a:xfrm>
          <a:prstGeom prst="rect">
            <a:avLst/>
          </a:prstGeom>
          <a:noFill/>
          <a:ln w="9525">
            <a:noFill/>
            <a:miter lim="800000"/>
            <a:headEnd/>
            <a:tailEnd/>
          </a:ln>
        </p:spPr>
      </p:pic>
      <p:pic>
        <p:nvPicPr>
          <p:cNvPr id="12292" name="Picture 4"/>
          <p:cNvPicPr>
            <a:picLocks noChangeAspect="1" noChangeArrowheads="1"/>
          </p:cNvPicPr>
          <p:nvPr/>
        </p:nvPicPr>
        <p:blipFill>
          <a:blip r:embed="rId8" cstate="print"/>
          <a:srcRect/>
          <a:stretch>
            <a:fillRect/>
          </a:stretch>
        </p:blipFill>
        <p:spPr bwMode="auto">
          <a:xfrm>
            <a:off x="4000496" y="4145731"/>
            <a:ext cx="5005380" cy="2585068"/>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Future London Surveys to be TRICS-Compliant</a:t>
            </a:r>
            <a:endParaRPr lang="en-GB" sz="2800" dirty="0"/>
          </a:p>
        </p:txBody>
      </p:sp>
      <p:sp>
        <p:nvSpPr>
          <p:cNvPr id="3" name="Content Placeholder 2"/>
          <p:cNvSpPr>
            <a:spLocks noGrp="1"/>
          </p:cNvSpPr>
          <p:nvPr>
            <p:ph idx="1"/>
          </p:nvPr>
        </p:nvSpPr>
        <p:spPr/>
        <p:txBody>
          <a:bodyPr/>
          <a:lstStyle/>
          <a:p>
            <a:r>
              <a:rPr lang="en-GB" dirty="0" smtClean="0"/>
              <a:t>Previous to TRICS/</a:t>
            </a:r>
            <a:r>
              <a:rPr lang="en-GB" dirty="0" err="1" smtClean="0"/>
              <a:t>TfL</a:t>
            </a:r>
            <a:r>
              <a:rPr lang="en-GB" dirty="0" smtClean="0"/>
              <a:t> Agreement, surveys in London needed to be TRAVL-compliant</a:t>
            </a:r>
          </a:p>
          <a:p>
            <a:r>
              <a:rPr lang="en-GB" dirty="0" smtClean="0"/>
              <a:t>Following the Agreement, all surveys should now be TRICS-compliant</a:t>
            </a:r>
          </a:p>
          <a:p>
            <a:r>
              <a:rPr lang="en-GB" dirty="0" err="1" smtClean="0"/>
              <a:t>TfL</a:t>
            </a:r>
            <a:r>
              <a:rPr lang="en-GB" dirty="0" smtClean="0"/>
              <a:t> amending Transport Assessment Guidelines accordingly</a:t>
            </a:r>
          </a:p>
          <a:p>
            <a:r>
              <a:rPr lang="en-GB" dirty="0" smtClean="0"/>
              <a:t>Since 1</a:t>
            </a:r>
            <a:r>
              <a:rPr lang="en-GB" baseline="30000" dirty="0" smtClean="0"/>
              <a:t>st</a:t>
            </a:r>
            <a:r>
              <a:rPr lang="en-GB" dirty="0" smtClean="0"/>
              <a:t> April 2014 numerous requests for TRICS-compliant surveys have been received</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Increase in TRICS Surveys in London</a:t>
            </a:r>
            <a:endParaRPr lang="en-GB" sz="3200" dirty="0"/>
          </a:p>
        </p:txBody>
      </p:sp>
      <p:sp>
        <p:nvSpPr>
          <p:cNvPr id="6" name="Content Placeholder 5"/>
          <p:cNvSpPr>
            <a:spLocks noGrp="1"/>
          </p:cNvSpPr>
          <p:nvPr>
            <p:ph sz="half" idx="1"/>
          </p:nvPr>
        </p:nvSpPr>
        <p:spPr/>
        <p:txBody>
          <a:bodyPr/>
          <a:lstStyle/>
          <a:p>
            <a:r>
              <a:rPr lang="en-GB" dirty="0" smtClean="0"/>
              <a:t>Agreement states that from 2015 there should be at least 30 Greater London TRICS surveys undertaken</a:t>
            </a:r>
          </a:p>
          <a:p>
            <a:r>
              <a:rPr lang="en-GB" dirty="0" smtClean="0"/>
              <a:t>Additional surveys to be linked to membership sign-up to TRICS of London Boroughs</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8194" name="Picture 2" descr="http://i.telegraph.co.uk/multimedia/archive/01874/wogantraffic_1874574c.jpg">
            <a:hlinkClick r:id="rId5"/>
          </p:cNvPr>
          <p:cNvPicPr>
            <a:picLocks noChangeAspect="1" noChangeArrowheads="1"/>
          </p:cNvPicPr>
          <p:nvPr/>
        </p:nvPicPr>
        <p:blipFill>
          <a:blip r:embed="rId6" cstate="print"/>
          <a:srcRect/>
          <a:stretch>
            <a:fillRect/>
          </a:stretch>
        </p:blipFill>
        <p:spPr bwMode="auto">
          <a:xfrm>
            <a:off x="4572000" y="3929066"/>
            <a:ext cx="4381500" cy="2743201"/>
          </a:xfrm>
          <a:prstGeom prst="rect">
            <a:avLst/>
          </a:prstGeom>
          <a:noFill/>
        </p:spPr>
      </p:pic>
      <p:pic>
        <p:nvPicPr>
          <p:cNvPr id="8196" name="Picture 4" descr="http://www.magazine.ordnancesurveyleisure.co.uk/tsimages/editorial/cycling/cyclists-london-main.jpg">
            <a:hlinkClick r:id="rId7"/>
          </p:cNvPr>
          <p:cNvPicPr>
            <a:picLocks noChangeAspect="1" noChangeArrowheads="1"/>
          </p:cNvPicPr>
          <p:nvPr/>
        </p:nvPicPr>
        <p:blipFill>
          <a:blip r:embed="rId8" cstate="print"/>
          <a:srcRect/>
          <a:stretch>
            <a:fillRect/>
          </a:stretch>
        </p:blipFill>
        <p:spPr bwMode="auto">
          <a:xfrm>
            <a:off x="6000760" y="1607331"/>
            <a:ext cx="2905128" cy="2178847"/>
          </a:xfrm>
          <a:prstGeom prst="rect">
            <a:avLst/>
          </a:prstGeom>
          <a:noFill/>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TRICS Surveys in London to be Enhanced</a:t>
            </a:r>
            <a:endParaRPr lang="en-GB" sz="2800" dirty="0"/>
          </a:p>
        </p:txBody>
      </p:sp>
      <p:sp>
        <p:nvSpPr>
          <p:cNvPr id="6" name="Content Placeholder 5"/>
          <p:cNvSpPr>
            <a:spLocks noGrp="1"/>
          </p:cNvSpPr>
          <p:nvPr>
            <p:ph idx="1"/>
          </p:nvPr>
        </p:nvSpPr>
        <p:spPr/>
        <p:txBody>
          <a:bodyPr>
            <a:normAutofit fontScale="92500" lnSpcReduction="10000"/>
          </a:bodyPr>
          <a:lstStyle/>
          <a:p>
            <a:r>
              <a:rPr lang="en-GB" dirty="0" smtClean="0"/>
              <a:t>Origin/Destination surveys (some sites)</a:t>
            </a:r>
          </a:p>
          <a:p>
            <a:r>
              <a:rPr lang="en-GB" dirty="0" smtClean="0"/>
              <a:t>Servicing Vehicles surveys (some sites)</a:t>
            </a:r>
          </a:p>
          <a:p>
            <a:r>
              <a:rPr lang="en-GB" dirty="0" smtClean="0"/>
              <a:t>All future TRICS surveys in London will include the following new modes:</a:t>
            </a:r>
          </a:p>
          <a:p>
            <a:pPr lvl="1"/>
            <a:r>
              <a:rPr lang="en-GB" dirty="0" smtClean="0"/>
              <a:t>Tram Passenger</a:t>
            </a:r>
          </a:p>
          <a:p>
            <a:pPr lvl="1"/>
            <a:r>
              <a:rPr lang="en-GB" dirty="0" smtClean="0"/>
              <a:t>Underground Passenger</a:t>
            </a:r>
          </a:p>
          <a:p>
            <a:pPr lvl="1"/>
            <a:r>
              <a:rPr lang="en-GB" dirty="0" err="1" smtClean="0"/>
              <a:t>Overground</a:t>
            </a:r>
            <a:r>
              <a:rPr lang="en-GB" dirty="0" smtClean="0"/>
              <a:t> Passenger</a:t>
            </a:r>
          </a:p>
          <a:p>
            <a:pPr lvl="1"/>
            <a:r>
              <a:rPr lang="en-GB" dirty="0" smtClean="0"/>
              <a:t>National Rail Passenger</a:t>
            </a:r>
          </a:p>
          <a:p>
            <a:pPr lvl="1"/>
            <a:r>
              <a:rPr lang="en-GB" dirty="0" smtClean="0"/>
              <a:t>Docklands Light Rail Passenger</a:t>
            </a:r>
          </a:p>
          <a:p>
            <a:pPr lvl="1"/>
            <a:r>
              <a:rPr lang="en-GB" dirty="0" smtClean="0"/>
              <a:t>Water Service passenger</a:t>
            </a:r>
          </a:p>
          <a:p>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Current TRICS Database in London</a:t>
            </a:r>
            <a:endParaRPr lang="en-GB" sz="3600" dirty="0"/>
          </a:p>
        </p:txBody>
      </p:sp>
      <p:sp>
        <p:nvSpPr>
          <p:cNvPr id="3" name="Content Placeholder 2"/>
          <p:cNvSpPr>
            <a:spLocks noGrp="1"/>
          </p:cNvSpPr>
          <p:nvPr>
            <p:ph sz="half" idx="1"/>
          </p:nvPr>
        </p:nvSpPr>
        <p:spPr>
          <a:xfrm>
            <a:off x="457200" y="1773936"/>
            <a:ext cx="3257544" cy="4623816"/>
          </a:xfrm>
        </p:spPr>
        <p:txBody>
          <a:bodyPr>
            <a:normAutofit fontScale="92500"/>
          </a:bodyPr>
          <a:lstStyle/>
          <a:p>
            <a:r>
              <a:rPr lang="en-GB" dirty="0" smtClean="0"/>
              <a:t>413 surveys available in TRICS within Greater London</a:t>
            </a:r>
          </a:p>
          <a:p>
            <a:r>
              <a:rPr lang="en-GB" dirty="0" smtClean="0"/>
              <a:t>Represents 5.8% of the database</a:t>
            </a:r>
          </a:p>
          <a:p>
            <a:r>
              <a:rPr lang="en-GB" dirty="0" smtClean="0"/>
              <a:t>74 land use sub-categories covered</a:t>
            </a:r>
          </a:p>
          <a:p>
            <a:r>
              <a:rPr lang="en-GB" dirty="0" smtClean="0"/>
              <a:t>146 London surveys added since 2008</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3857620" y="2947554"/>
            <a:ext cx="5153036" cy="3686614"/>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One System of Trip Generation</a:t>
            </a:r>
            <a:endParaRPr lang="en-GB" sz="3600" dirty="0"/>
          </a:p>
        </p:txBody>
      </p:sp>
      <p:sp>
        <p:nvSpPr>
          <p:cNvPr id="3" name="Content Placeholder 2"/>
          <p:cNvSpPr>
            <a:spLocks noGrp="1"/>
          </p:cNvSpPr>
          <p:nvPr>
            <p:ph idx="1"/>
          </p:nvPr>
        </p:nvSpPr>
        <p:spPr/>
        <p:txBody>
          <a:bodyPr/>
          <a:lstStyle/>
          <a:p>
            <a:r>
              <a:rPr lang="en-GB" dirty="0" smtClean="0"/>
              <a:t>TRICS </a:t>
            </a:r>
            <a:r>
              <a:rPr lang="en-GB" dirty="0" smtClean="0"/>
              <a:t>Launched in 1989</a:t>
            </a:r>
            <a:endParaRPr lang="en-GB" dirty="0" smtClean="0"/>
          </a:p>
          <a:p>
            <a:r>
              <a:rPr lang="en-GB" dirty="0" smtClean="0"/>
              <a:t>TRICS and TRAIDS merged in 1992-93</a:t>
            </a:r>
            <a:endParaRPr lang="en-GB" dirty="0" smtClean="0"/>
          </a:p>
          <a:p>
            <a:r>
              <a:rPr lang="en-GB" dirty="0" smtClean="0"/>
              <a:t>GENERATE Group joined TRICS in 2007</a:t>
            </a:r>
            <a:endParaRPr lang="en-GB" dirty="0" smtClean="0"/>
          </a:p>
          <a:p>
            <a:r>
              <a:rPr lang="en-GB" dirty="0" smtClean="0"/>
              <a:t>TRICS and TRAVL merged in 2014</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Launched in 1989</a:t>
            </a:r>
            <a:endParaRPr lang="en-GB" dirty="0"/>
          </a:p>
        </p:txBody>
      </p:sp>
      <p:sp>
        <p:nvSpPr>
          <p:cNvPr id="3" name="Content Placeholder 2"/>
          <p:cNvSpPr>
            <a:spLocks noGrp="1"/>
          </p:cNvSpPr>
          <p:nvPr>
            <p:ph idx="1"/>
          </p:nvPr>
        </p:nvSpPr>
        <p:spPr/>
        <p:txBody>
          <a:bodyPr/>
          <a:lstStyle/>
          <a:p>
            <a:r>
              <a:rPr lang="en-GB" dirty="0" smtClean="0"/>
              <a:t>Initially launched with data from the southern TRICS Consortium counties</a:t>
            </a:r>
            <a:endParaRPr lang="en-GB" dirty="0" smtClean="0"/>
          </a:p>
          <a:p>
            <a:r>
              <a:rPr lang="en-GB" dirty="0" smtClean="0"/>
              <a:t>Initial estimate of member organisations was 30-40</a:t>
            </a:r>
          </a:p>
          <a:p>
            <a:r>
              <a:rPr lang="en-GB" dirty="0" smtClean="0"/>
              <a:t>Database soon populated with surveys from Greater Manchester and Lancashire</a:t>
            </a:r>
          </a:p>
          <a:p>
            <a:r>
              <a:rPr lang="en-GB" dirty="0" smtClean="0"/>
              <a:t>Membership of TRICS soon spread across the UK with further data being added</a:t>
            </a:r>
          </a:p>
          <a:p>
            <a:r>
              <a:rPr lang="en-GB" dirty="0" smtClean="0"/>
              <a:t>300 current member organisations</a:t>
            </a:r>
            <a:endParaRPr lang="en-GB" dirty="0" smtClean="0"/>
          </a:p>
          <a:p>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TRICS &amp; TRAIDS Merger</a:t>
            </a:r>
            <a:endParaRPr lang="en-GB" dirty="0"/>
          </a:p>
        </p:txBody>
      </p:sp>
      <p:sp>
        <p:nvSpPr>
          <p:cNvPr id="3" name="Content Placeholder 2"/>
          <p:cNvSpPr>
            <a:spLocks noGrp="1"/>
          </p:cNvSpPr>
          <p:nvPr>
            <p:ph sz="half" idx="1"/>
          </p:nvPr>
        </p:nvSpPr>
        <p:spPr>
          <a:xfrm>
            <a:off x="457200" y="1773936"/>
            <a:ext cx="4972056" cy="4623816"/>
          </a:xfrm>
        </p:spPr>
        <p:txBody>
          <a:bodyPr/>
          <a:lstStyle/>
          <a:p>
            <a:r>
              <a:rPr lang="en-GB" dirty="0" smtClean="0"/>
              <a:t>TRAIDS was a similar database to TRICS covering the Scottish Regional Councils</a:t>
            </a:r>
            <a:endParaRPr lang="en-GB" dirty="0" smtClean="0"/>
          </a:p>
          <a:p>
            <a:r>
              <a:rPr lang="en-GB" dirty="0" smtClean="0"/>
              <a:t>TRICS merged with TRAIDS in 1992-93</a:t>
            </a:r>
            <a:endParaRPr lang="en-GB" dirty="0" smtClean="0"/>
          </a:p>
          <a:p>
            <a:r>
              <a:rPr lang="en-GB" dirty="0" smtClean="0"/>
              <a:t>Scottish authorities given option to supply survey data in lieu of licence fees</a:t>
            </a:r>
            <a:endParaRPr lang="en-GB" dirty="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24580" name="Picture 4" descr="http://www.electricscotland.com/council/Scotland.gif">
            <a:hlinkClick r:id="rId5"/>
          </p:cNvPr>
          <p:cNvPicPr>
            <a:picLocks noChangeAspect="1" noChangeArrowheads="1"/>
          </p:cNvPicPr>
          <p:nvPr/>
        </p:nvPicPr>
        <p:blipFill>
          <a:blip r:embed="rId6" cstate="print"/>
          <a:srcRect/>
          <a:stretch>
            <a:fillRect/>
          </a:stretch>
        </p:blipFill>
        <p:spPr bwMode="auto">
          <a:xfrm>
            <a:off x="5276850" y="2643182"/>
            <a:ext cx="3867150" cy="3867150"/>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smtClean="0"/>
              <a:t>TRICS in Scotland (present day)</a:t>
            </a:r>
            <a:endParaRPr lang="en-GB" sz="3600" dirty="0"/>
          </a:p>
        </p:txBody>
      </p:sp>
      <p:sp>
        <p:nvSpPr>
          <p:cNvPr id="6" name="Content Placeholder 5"/>
          <p:cNvSpPr>
            <a:spLocks noGrp="1"/>
          </p:cNvSpPr>
          <p:nvPr>
            <p:ph idx="1"/>
          </p:nvPr>
        </p:nvSpPr>
        <p:spPr/>
        <p:txBody>
          <a:bodyPr/>
          <a:lstStyle/>
          <a:p>
            <a:r>
              <a:rPr lang="en-GB" dirty="0" smtClean="0"/>
              <a:t>Data collection now split between 17 regions (of which Scotland is one)</a:t>
            </a:r>
            <a:endParaRPr lang="en-GB" dirty="0" smtClean="0"/>
          </a:p>
          <a:p>
            <a:r>
              <a:rPr lang="en-GB" dirty="0" smtClean="0"/>
              <a:t>Key Scotland survey stats (at </a:t>
            </a:r>
            <a:r>
              <a:rPr lang="en-GB" dirty="0" err="1" smtClean="0"/>
              <a:t>at</a:t>
            </a:r>
            <a:r>
              <a:rPr lang="en-GB" dirty="0" smtClean="0"/>
              <a:t> 2014):</a:t>
            </a:r>
            <a:endParaRPr lang="en-GB" dirty="0" smtClean="0"/>
          </a:p>
          <a:p>
            <a:pPr lvl="1"/>
            <a:r>
              <a:rPr lang="en-GB" dirty="0" smtClean="0"/>
              <a:t>Retail: 218 surveys</a:t>
            </a:r>
          </a:p>
          <a:p>
            <a:pPr lvl="1"/>
            <a:r>
              <a:rPr lang="en-GB" dirty="0" smtClean="0"/>
              <a:t>Employment: 86 surveys</a:t>
            </a:r>
          </a:p>
          <a:p>
            <a:pPr lvl="1"/>
            <a:r>
              <a:rPr lang="en-GB" dirty="0" smtClean="0"/>
              <a:t>Residential: 188 surveys</a:t>
            </a:r>
          </a:p>
          <a:p>
            <a:pPr lvl="1"/>
            <a:r>
              <a:rPr lang="en-GB" dirty="0" smtClean="0"/>
              <a:t>Total: 896 surveys</a:t>
            </a:r>
            <a:endParaRPr lang="en-GB" dirty="0" smtClean="0"/>
          </a:p>
        </p:txBody>
      </p:sp>
      <p:pic>
        <p:nvPicPr>
          <p:cNvPr id="4"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GENERATE Group Joined TRICS in 2007</a:t>
            </a:r>
            <a:endParaRPr lang="en-GB" sz="3200" dirty="0"/>
          </a:p>
        </p:txBody>
      </p:sp>
      <p:sp>
        <p:nvSpPr>
          <p:cNvPr id="7" name="Content Placeholder 6"/>
          <p:cNvSpPr>
            <a:spLocks noGrp="1"/>
          </p:cNvSpPr>
          <p:nvPr>
            <p:ph idx="1"/>
          </p:nvPr>
        </p:nvSpPr>
        <p:spPr/>
        <p:txBody>
          <a:bodyPr>
            <a:normAutofit fontScale="85000" lnSpcReduction="20000"/>
          </a:bodyPr>
          <a:lstStyle/>
          <a:p>
            <a:r>
              <a:rPr lang="en-GB" dirty="0" smtClean="0"/>
              <a:t>GENERATE a similar system to TRICS covering the West Midlands region</a:t>
            </a:r>
            <a:endParaRPr lang="en-GB" dirty="0" smtClean="0"/>
          </a:p>
          <a:p>
            <a:r>
              <a:rPr lang="en-GB" dirty="0" smtClean="0"/>
              <a:t>GENERATE obtained a Corporate (multi-site) TRICS licence in 2007 covering the various local authorities:</a:t>
            </a:r>
          </a:p>
          <a:p>
            <a:pPr lvl="1"/>
            <a:r>
              <a:rPr lang="en-GB" dirty="0" smtClean="0"/>
              <a:t>Birmingham City Council</a:t>
            </a:r>
          </a:p>
          <a:p>
            <a:pPr lvl="1"/>
            <a:r>
              <a:rPr lang="en-GB" dirty="0" smtClean="0"/>
              <a:t>Coventry City Council</a:t>
            </a:r>
          </a:p>
          <a:p>
            <a:pPr lvl="1"/>
            <a:r>
              <a:rPr lang="en-GB" dirty="0" smtClean="0"/>
              <a:t>Dudley Metropolitan Borough Council</a:t>
            </a:r>
          </a:p>
          <a:p>
            <a:pPr lvl="1"/>
            <a:r>
              <a:rPr lang="en-GB" dirty="0" smtClean="0"/>
              <a:t>Sandwell Council</a:t>
            </a:r>
          </a:p>
          <a:p>
            <a:pPr lvl="1"/>
            <a:r>
              <a:rPr lang="en-GB" dirty="0" smtClean="0"/>
              <a:t>Solihull Metropolitan Borough Council</a:t>
            </a:r>
          </a:p>
          <a:p>
            <a:pPr lvl="1"/>
            <a:r>
              <a:rPr lang="en-GB" dirty="0" smtClean="0"/>
              <a:t>Walsall Council</a:t>
            </a:r>
          </a:p>
          <a:p>
            <a:pPr lvl="1"/>
            <a:r>
              <a:rPr lang="en-GB" dirty="0" smtClean="0"/>
              <a:t>Wolverhampton City Council</a:t>
            </a:r>
          </a:p>
          <a:p>
            <a:pPr lvl="1"/>
            <a:r>
              <a:rPr lang="en-GB" dirty="0" smtClean="0"/>
              <a:t>Centro</a:t>
            </a:r>
          </a:p>
          <a:p>
            <a:pPr lvl="1"/>
            <a:endParaRPr lang="en-GB" dirty="0"/>
          </a:p>
        </p:txBody>
      </p:sp>
      <p:pic>
        <p:nvPicPr>
          <p:cNvPr id="8"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TRICS in West Midlands (present day)</a:t>
            </a:r>
            <a:endParaRPr lang="en-GB" sz="2800" dirty="0"/>
          </a:p>
        </p:txBody>
      </p:sp>
      <p:sp>
        <p:nvSpPr>
          <p:cNvPr id="4" name="Content Placeholder 3"/>
          <p:cNvSpPr>
            <a:spLocks noGrp="1"/>
          </p:cNvSpPr>
          <p:nvPr>
            <p:ph sz="half" idx="2"/>
          </p:nvPr>
        </p:nvSpPr>
        <p:spPr>
          <a:xfrm>
            <a:off x="4429124" y="1773936"/>
            <a:ext cx="4257676" cy="4623816"/>
          </a:xfrm>
        </p:spPr>
        <p:txBody>
          <a:bodyPr/>
          <a:lstStyle/>
          <a:p>
            <a:r>
              <a:rPr lang="en-GB" dirty="0" smtClean="0"/>
              <a:t>West Midlands one of 17 TRICS regions</a:t>
            </a:r>
          </a:p>
          <a:p>
            <a:r>
              <a:rPr lang="en-GB" dirty="0" smtClean="0"/>
              <a:t>Key W. Midlands survey stats (as at 2014):</a:t>
            </a:r>
          </a:p>
          <a:p>
            <a:pPr lvl="1"/>
            <a:r>
              <a:rPr lang="en-GB" dirty="0" smtClean="0"/>
              <a:t>Retail: 109 surveys</a:t>
            </a:r>
          </a:p>
          <a:p>
            <a:pPr lvl="1"/>
            <a:r>
              <a:rPr lang="en-GB" dirty="0" smtClean="0"/>
              <a:t>Employment: 57 surveys</a:t>
            </a:r>
          </a:p>
          <a:p>
            <a:pPr lvl="1"/>
            <a:r>
              <a:rPr lang="en-GB" dirty="0" smtClean="0"/>
              <a:t>Residential: 74 surveys</a:t>
            </a:r>
          </a:p>
          <a:p>
            <a:pPr lvl="1"/>
            <a:r>
              <a:rPr lang="en-GB" dirty="0" smtClean="0"/>
              <a:t>Total: 437 surveys</a:t>
            </a:r>
            <a:endParaRPr lang="en-GB" dirty="0" smtClean="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18433" name="Picture 1"/>
          <p:cNvPicPr>
            <a:picLocks noChangeAspect="1" noChangeArrowheads="1"/>
          </p:cNvPicPr>
          <p:nvPr/>
        </p:nvPicPr>
        <p:blipFill>
          <a:blip r:embed="rId5" cstate="print"/>
          <a:srcRect/>
          <a:stretch>
            <a:fillRect/>
          </a:stretch>
        </p:blipFill>
        <p:spPr bwMode="auto">
          <a:xfrm>
            <a:off x="214282" y="2000240"/>
            <a:ext cx="3990975" cy="4686300"/>
          </a:xfrm>
          <a:prstGeom prst="rect">
            <a:avLst/>
          </a:prstGeom>
          <a:noFill/>
          <a:ln w="9525">
            <a:noFill/>
            <a:miter lim="800000"/>
            <a:headEnd/>
            <a:tailEn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TRICS and TRAVL Merged in 2014</a:t>
            </a:r>
            <a:endParaRPr lang="en-GB" sz="3600" dirty="0"/>
          </a:p>
        </p:txBody>
      </p:sp>
      <p:sp>
        <p:nvSpPr>
          <p:cNvPr id="4" name="Content Placeholder 3"/>
          <p:cNvSpPr>
            <a:spLocks noGrp="1"/>
          </p:cNvSpPr>
          <p:nvPr>
            <p:ph idx="1"/>
          </p:nvPr>
        </p:nvSpPr>
        <p:spPr/>
        <p:txBody>
          <a:bodyPr/>
          <a:lstStyle/>
          <a:p>
            <a:r>
              <a:rPr lang="en-GB" dirty="0" smtClean="0"/>
              <a:t>TRAVL owned by Transport for London</a:t>
            </a:r>
            <a:endParaRPr lang="en-GB" dirty="0" smtClean="0"/>
          </a:p>
          <a:p>
            <a:r>
              <a:rPr lang="en-GB" dirty="0" smtClean="0"/>
              <a:t>Database of multi-modal surveys across Greater London</a:t>
            </a:r>
          </a:p>
          <a:p>
            <a:r>
              <a:rPr lang="en-GB" dirty="0" smtClean="0"/>
              <a:t>1</a:t>
            </a:r>
            <a:r>
              <a:rPr lang="en-GB" baseline="30000" dirty="0" smtClean="0"/>
              <a:t>st</a:t>
            </a:r>
            <a:r>
              <a:rPr lang="en-GB" dirty="0" smtClean="0"/>
              <a:t> April 2014: TRICS and TRAVL merged through an agreement with </a:t>
            </a:r>
            <a:r>
              <a:rPr lang="en-GB" dirty="0" err="1" smtClean="0"/>
              <a:t>TfL</a:t>
            </a:r>
            <a:r>
              <a:rPr lang="en-GB" dirty="0" smtClean="0"/>
              <a:t> and the TRICS Consortium</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TRICS and </a:t>
            </a:r>
            <a:r>
              <a:rPr lang="en-GB" sz="3600" dirty="0" err="1" smtClean="0"/>
              <a:t>TfL</a:t>
            </a:r>
            <a:r>
              <a:rPr lang="en-GB" sz="3600" dirty="0" smtClean="0"/>
              <a:t> Agreement</a:t>
            </a:r>
            <a:endParaRPr lang="en-GB" sz="3600" dirty="0"/>
          </a:p>
        </p:txBody>
      </p:sp>
      <p:sp>
        <p:nvSpPr>
          <p:cNvPr id="3" name="Content Placeholder 2"/>
          <p:cNvSpPr>
            <a:spLocks noGrp="1"/>
          </p:cNvSpPr>
          <p:nvPr>
            <p:ph sz="half" idx="1"/>
          </p:nvPr>
        </p:nvSpPr>
        <p:spPr/>
        <p:txBody>
          <a:bodyPr>
            <a:normAutofit lnSpcReduction="10000"/>
          </a:bodyPr>
          <a:lstStyle/>
          <a:p>
            <a:r>
              <a:rPr lang="en-GB" dirty="0" smtClean="0"/>
              <a:t>TRAVL data extraction facility available to TRICS members</a:t>
            </a:r>
          </a:p>
          <a:p>
            <a:r>
              <a:rPr lang="en-GB" dirty="0" smtClean="0"/>
              <a:t>Future surveys in London to be TRICS-compliant</a:t>
            </a:r>
          </a:p>
          <a:p>
            <a:r>
              <a:rPr lang="en-GB" dirty="0" smtClean="0"/>
              <a:t>Increase in TRICS surveys in London</a:t>
            </a:r>
          </a:p>
          <a:p>
            <a:r>
              <a:rPr lang="en-GB" dirty="0" smtClean="0"/>
              <a:t>TRICS surveys in London to be enhanced</a:t>
            </a:r>
            <a:endParaRPr lang="en-GB" dirty="0"/>
          </a:p>
        </p:txBody>
      </p:sp>
      <p:pic>
        <p:nvPicPr>
          <p:cNvPr id="5"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pic>
        <p:nvPicPr>
          <p:cNvPr id="14338" name="Picture 2" descr="http://www.lbp.org.uk/images/img_general/boroughmap.jpg">
            <a:hlinkClick r:id="rId5"/>
          </p:cNvPr>
          <p:cNvPicPr>
            <a:picLocks noChangeAspect="1" noChangeArrowheads="1"/>
          </p:cNvPicPr>
          <p:nvPr/>
        </p:nvPicPr>
        <p:blipFill>
          <a:blip r:embed="rId6" cstate="print"/>
          <a:srcRect/>
          <a:stretch>
            <a:fillRect/>
          </a:stretch>
        </p:blipFill>
        <p:spPr bwMode="auto">
          <a:xfrm>
            <a:off x="4214810" y="2928934"/>
            <a:ext cx="4762500" cy="3790950"/>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678</TotalTime>
  <Words>2328</Words>
  <Application>Microsoft Office PowerPoint</Application>
  <PresentationFormat>On-screen Show (4:3)</PresentationFormat>
  <Paragraphs>110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One System of Trip Generation: The Merging of Databases</vt:lpstr>
      <vt:lpstr>One System of Trip Generation</vt:lpstr>
      <vt:lpstr>TRICS Launched in 1989</vt:lpstr>
      <vt:lpstr>TRICS &amp; TRAIDS Merger</vt:lpstr>
      <vt:lpstr>TRICS in Scotland (present day)</vt:lpstr>
      <vt:lpstr>GENERATE Group Joined TRICS in 2007</vt:lpstr>
      <vt:lpstr>TRICS in West Midlands (present day)</vt:lpstr>
      <vt:lpstr>TRICS and TRAVL Merged in 2014</vt:lpstr>
      <vt:lpstr>TRICS and TfL Agreement</vt:lpstr>
      <vt:lpstr>TRAVL Data Extraction Facility in TRICS</vt:lpstr>
      <vt:lpstr>TRAVL Data Extraction Facility in TRICS</vt:lpstr>
      <vt:lpstr>Future London Surveys to be TRICS-Compliant</vt:lpstr>
      <vt:lpstr>Increase in TRICS Surveys in London</vt:lpstr>
      <vt:lpstr>TRICS Surveys in London to be Enhanced</vt:lpstr>
      <vt:lpstr>Current TRICS Database in London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C</dc:creator>
  <cp:lastModifiedBy>Mr C</cp:lastModifiedBy>
  <cp:revision>112</cp:revision>
  <dcterms:created xsi:type="dcterms:W3CDTF">2014-06-02T08:26:06Z</dcterms:created>
  <dcterms:modified xsi:type="dcterms:W3CDTF">2014-06-25T13:34:38Z</dcterms:modified>
</cp:coreProperties>
</file>