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69" r:id="rId5"/>
    <p:sldId id="262" r:id="rId6"/>
    <p:sldId id="263" r:id="rId7"/>
    <p:sldId id="264" r:id="rId8"/>
    <p:sldId id="265" r:id="rId9"/>
    <p:sldId id="266" r:id="rId10"/>
    <p:sldId id="267" r:id="rId11"/>
    <p:sldId id="268" r:id="rId12"/>
    <p:sldId id="270" r:id="rId13"/>
    <p:sldId id="271" r:id="rId14"/>
    <p:sldId id="272" r:id="rId15"/>
    <p:sldId id="273" r:id="rId16"/>
    <p:sldId id="260" r:id="rId17"/>
    <p:sldId id="261"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A95E9-15F8-4508-AA4E-66BB73AF0DE3}" type="datetimeFigureOut">
              <a:rPr lang="en-US" smtClean="0"/>
              <a:pPr/>
              <a:t>6/3/2014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367AF-6132-45CE-A348-DCC54BB6FE6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new update, the number of</a:t>
            </a:r>
            <a:r>
              <a:rPr lang="en-GB" baseline="0" dirty="0" smtClean="0"/>
              <a:t> on-site parking spaces will be displayed in all site lists where such parking information is available. This will provide an easy reference for users (for example when analysing lists of residential sites to get an idea of parking spaces per dwelling). However, this should not be confused with the availability of parking spaces for calculating trip rates. This calculation option will remain active for restricted land use sub-categories.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current modal split pie chart shows “public transport user” as one of the pie slices, along with vehicle occupants etc. We are introducing a more</a:t>
            </a:r>
            <a:r>
              <a:rPr lang="en-GB" baseline="0" dirty="0" smtClean="0"/>
              <a:t> detailed split for the new update, that will break down the percentages further into “train passengers”, “bus passengers” and “coach passengers” (where this split of data is available). This is a similar enhancement to when we originally split the “vehicle occupants” percentage between “single vehicle occupants” and “multi vehicle occupants”. An explanatory note will accompany this upgraded pie chart.</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you can see an</a:t>
            </a:r>
            <a:r>
              <a:rPr lang="en-GB" baseline="0" dirty="0" smtClean="0"/>
              <a:t> example of a Selected Days line graph for a selection of food superstore sites. We are making a couple of enhancements to this new feature. Firstly, we are going to add the day of the week to the key that is shown on the right of this image.</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 second example of the Selected Days line graph,</a:t>
            </a:r>
            <a:r>
              <a:rPr lang="en-GB" baseline="0" dirty="0" smtClean="0"/>
              <a:t> this time for the “houses privately owned” land use sub-category. The second enhancement we are introducing to this feature is the availability to click on a site within the key shown on the right of the screen, which will then take you into the database site record for the selected survey. This will be a quick and handy way for users to identify sites in the graph and quickly look them up, so no need to note the site reference down and then go into the site manually, speeding things up considerably.</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suggestion that came from our TRICS</a:t>
            </a:r>
            <a:r>
              <a:rPr lang="en-GB" baseline="0" dirty="0" smtClean="0"/>
              <a:t> 7 Launch Event in London was to clarify the on-site parking trip rate calculation parameter name, as there was some confusion with some users. So that is what we are doing. In TRICS 7.1.2, what was called “Spaces” will now be called “Parking”.</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a:t>
            </a:r>
            <a:r>
              <a:rPr lang="en-GB" baseline="0" dirty="0" smtClean="0"/>
              <a:t> is something else that was pointed out by users when we had our TRICS 7 Launch Event. If they used the “estimate” feature in the trip rate calculation results screen, when switching between modes the estimate value would be reset. We have listened to users, and in this new update you will be able to switch between modes whilst keeping the same estimate value in place, allowing for much quicker trip rate comparisons.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a:t>
            </a:r>
            <a:r>
              <a:rPr lang="en-GB" baseline="0" dirty="0" smtClean="0"/>
              <a:t> we can move on to the system developments that will be introduced for the subsequent update of TRICS, version 7.1.3, which is due to go live in September 2014.</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you can see here, there are some more significant enhancements, especially as a result of the recent agreement between TRICS</a:t>
            </a:r>
            <a:r>
              <a:rPr lang="en-GB" baseline="0" dirty="0" smtClean="0"/>
              <a:t> and Transport for London, which we can briefly go through.</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Firstly, there will be two new land use sub-categories added to the database for</a:t>
            </a:r>
            <a:r>
              <a:rPr lang="en-GB" baseline="0" dirty="0" smtClean="0"/>
              <a:t> the 2015 data collection programme. These are “financial services” (effectively high street banks and other similar institutions), and “serviced apartments” (blocks of serviced apartments that can be booked in the same way as hotel rooms or for longer periods). Recent years have seen an increase in such accommodation, so it is considered the right time to bring this new category into the database. Surveys at financial service sites have been requested by users over the last couple of years, so this addition also reflects that.</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are investigating websites that can provide car ownership figures for a given postcode, and we are</a:t>
            </a:r>
            <a:r>
              <a:rPr lang="en-GB" baseline="0" dirty="0" smtClean="0"/>
              <a:t> looking to introduce a link from the Site Details screens of individual TRICS site records to this. At the moment we show a car ownership range per household, but we are looking for more detailed information to assist users further. We will be adding a caveat to say that the information on the web is not at the time of the actual survey at the individual site, of course.</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this presentation I am going to provide a brief</a:t>
            </a:r>
            <a:r>
              <a:rPr lang="en-GB" baseline="0" dirty="0" smtClean="0"/>
              <a:t> preview of forthcoming TRICS system enhancements that are currently being developed. As most of you will probably know, the first version of the TRICS 7 series was launched in December 2013, and this was followed by a successful Launch Event in London in January. What I am going to do is take you through the system developments that are to be introduced for the imminent 7.1.2 version in July 2014, followed by those in the 7.1.3 version in September. AT the end I will also (briefly) mention the 2014 TRICS Good Practice Guide, which is in the process of being written.</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shall be adding a new dwelling type for sites in our Residential land use sub-categories, called “Town Houses”. As you can see from the top image, we currently split dwellings by semi-detached houses, detached houses, flats, bungalows, etc. The new town houses category will fit into the mix, and we shall review the database retrospectively, making amendments to the data where necessary.</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a new graphic option,</a:t>
            </a:r>
            <a:r>
              <a:rPr lang="en-GB" baseline="0" dirty="0" smtClean="0"/>
              <a:t> we are to introduce a “peak hour analysis” bar chart once a trip rate calculation has been undertaken. On the trip rate calculation results screen we currently show options for trip rate graphs. We shall add a new button called “peak hour analysis”, that will display a bar chart for the hours of the day and the frequency of the peak hour occurring in each time period across the sites in the selected dataset. For example, say we had 15 selected sites, and 6 of these had their busiest hour during 1100-1200. The bar chart for 1100-1200 would be six blocks high, and so on. Users will have the option to produce a peak hour graph by arrivals, departures or totals. This will be a handy new analysis feature that users could print out or save as a JPEG in the usual way.</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 users have recently expressed</a:t>
            </a:r>
            <a:r>
              <a:rPr lang="en-GB" baseline="0" dirty="0" smtClean="0"/>
              <a:t> an interest in a quick way of referencing the number of on-site parking spaces per dwelling at residential developments. So we have decided to introduce a new column within rank order lists for residential datasets that provides this information. When viewing a rank order list, users can export this information to excel, where further calculations and sorting etc can take place.</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a:t>
            </a:r>
            <a:r>
              <a:rPr lang="en-GB" baseline="0" dirty="0" smtClean="0"/>
              <a:t> part of the recent agreement between TRICS and Transport for London, it has been agreed that for surveys in Greater London there will be new mode counts introduced. These include Underground, </a:t>
            </a:r>
            <a:r>
              <a:rPr lang="en-GB" baseline="0" dirty="0" err="1" smtClean="0"/>
              <a:t>Overground</a:t>
            </a:r>
            <a:r>
              <a:rPr lang="en-GB" baseline="0" dirty="0" smtClean="0"/>
              <a:t>, Docklands Light Rail, Tram, Water Service and National Rail. Note that we are splitting counts (for all new data entering the system) to display the Tram mode separately for all regions, not just London. So for future surveys at sites where tram trips are a possibility there will be separate counts for this mode. It is possible that in the future we may also look at “metro” counts (the equivalent of “Underground”), in cities such as Newcastle etc.</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 the moment</a:t>
            </a:r>
            <a:r>
              <a:rPr lang="en-GB" baseline="0" dirty="0" smtClean="0"/>
              <a:t> in the database we have the “Train Passengers” count. This count </a:t>
            </a:r>
            <a:r>
              <a:rPr lang="en-GB" baseline="0" dirty="0" err="1" smtClean="0"/>
              <a:t>encompases</a:t>
            </a:r>
            <a:r>
              <a:rPr lang="en-GB" baseline="0" dirty="0" smtClean="0"/>
              <a:t> all types of train journeys, so in London this would include Underground, </a:t>
            </a:r>
            <a:r>
              <a:rPr lang="en-GB" baseline="0" dirty="0" err="1" smtClean="0"/>
              <a:t>overground</a:t>
            </a:r>
            <a:r>
              <a:rPr lang="en-GB" baseline="0" dirty="0" smtClean="0"/>
              <a:t> and national rail combined. The same applies to other regions. If there are passengers of national services and passengers of local services then both of these will be combined in the “Train Passengers” count. We are going to rename this count “Total Rail Passengers”. For Greater London, users will start to see sites that have this count split between Underground, </a:t>
            </a:r>
            <a:r>
              <a:rPr lang="en-GB" baseline="0" dirty="0" err="1" smtClean="0"/>
              <a:t>Overground</a:t>
            </a:r>
            <a:r>
              <a:rPr lang="en-GB" baseline="0" dirty="0" smtClean="0"/>
              <a:t> and National Rail, and we may also update our methodology for sites outside of London once this new method has been fully established.</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some future</a:t>
            </a:r>
            <a:r>
              <a:rPr lang="en-GB" baseline="0" dirty="0" smtClean="0"/>
              <a:t> surveys in Greater London, again as part of the agreement between TRICS and </a:t>
            </a:r>
            <a:r>
              <a:rPr lang="en-GB" baseline="0" dirty="0" err="1" smtClean="0"/>
              <a:t>TfL</a:t>
            </a:r>
            <a:r>
              <a:rPr lang="en-GB" baseline="0" dirty="0" smtClean="0"/>
              <a:t>, we shall also be collecting a separate “Servicing Vehicles” count, by time period and direction. This count will of course include vehicles in the Total Vehicles count, but we are going to provide a separate count table that shows the servicing vehicles split by cars, light goods vehicles, OGV(1) and OGV(2). Due to the nature of some sites this count will only be possible in certain situations.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Also for some future Greater London surveys we are going to include origin and destination</a:t>
            </a:r>
            <a:r>
              <a:rPr lang="en-GB" baseline="0" dirty="0" smtClean="0"/>
              <a:t> counts. Again, this is something that was negotiated as part of the TRICS agreement with </a:t>
            </a:r>
            <a:r>
              <a:rPr lang="en-GB" baseline="0" dirty="0" err="1" smtClean="0"/>
              <a:t>TfL</a:t>
            </a:r>
            <a:r>
              <a:rPr lang="en-GB" baseline="0" dirty="0" smtClean="0"/>
              <a:t>, and will apply only in situations where such a count is feasible (i.e. full interview surveys). This new count will not be split by mode or time period, it will simply be a table of postcodes and frequencies. It will not be factored up based on a survey sample and a head count, it will just be the result of all interviews where the postcodes were known by respondents. Again, we may be able to look at expanding this to other regions over time, once we have established the new methodology for London surveys.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Finally, a quick note</a:t>
            </a:r>
            <a:r>
              <a:rPr lang="en-GB" baseline="0" dirty="0" smtClean="0"/>
              <a:t> about the 2014 TRICS Good Practice Guide. This is a document that is being published soon (this Summer), and we shall let all of our users know when it is available. Updated every year, this is an essential reference for both users of TRICS and recipients of its data outputs. There is a lot of information in this guidance that helps you to understand the flexibility of the system and the correct way to use it. It is not a very large document, but it does contain some very valuable guidance, and it is often used up to Public Inquiry level, so definitely something to become familiar with. We would like your feedback on issues of good practice, and this afternoon’s open forum would be a good place to let us know what you think, before we go ahead and update the guidance for 2014.</a:t>
            </a:r>
          </a:p>
        </p:txBody>
      </p:sp>
      <p:sp>
        <p:nvSpPr>
          <p:cNvPr id="4" name="Slide Number Placeholder 3"/>
          <p:cNvSpPr>
            <a:spLocks noGrp="1"/>
          </p:cNvSpPr>
          <p:nvPr>
            <p:ph type="sldNum" sz="quarter" idx="10"/>
          </p:nvPr>
        </p:nvSpPr>
        <p:spPr/>
        <p:txBody>
          <a:bodyPr/>
          <a:lstStyle/>
          <a:p>
            <a:fld id="{03D367AF-6132-45CE-A348-DCC54BB6FE61}" type="slidenum">
              <a:rPr lang="en-GB" smtClean="0"/>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you can see, there are quite a few new</a:t>
            </a:r>
            <a:r>
              <a:rPr lang="en-GB" baseline="0" dirty="0" smtClean="0"/>
              <a:t> features being introduced for the imminent 7.1.2 release this July. I will go through each of these, but here are the headlines.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changes have been brought about by the</a:t>
            </a:r>
            <a:r>
              <a:rPr lang="en-GB" baseline="0" dirty="0" smtClean="0"/>
              <a:t> results of our annual User Survey (the 2014 version of which will be sent out to all users this Summer), and from the much valued feedback we received at the January 2014 TRICS 7 Launch Event in London.</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on to the new features for TRICS version 7.1.2. This version of the system is being released in the</a:t>
            </a:r>
            <a:r>
              <a:rPr lang="en-GB" baseline="0" dirty="0" smtClean="0"/>
              <a:t> middle of July. The first feature is the provision of a note (accessible by a new button) that explains the situation with regards to saving and retrieving work. Because of the dynamic nature of TRICS system development, with changes and tweaks happening with every new system update, it is not possible to retrieve saved work files across different release versions. However, one way around this is for users to download the off-line versions of the system, which can then be kept indefinitely, and therefore saved files able to be retrieved for as long as the corresponding off-line version is downloaded and available for use. As some users may not be fully aware of this, the new note will provide clarity.</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a:t>
            </a:r>
            <a:r>
              <a:rPr lang="en-GB" baseline="0" dirty="0" smtClean="0"/>
              <a:t> also looked at the naming of the Residential land use sub-categories within the database, as in the past these have been confusing to some users. Therefore, as you will see from this list, we have renamed a number of the sub-categories accordingly. This will hopefully also provide good clarity to users.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two areas where we could do with amended land</a:t>
            </a:r>
            <a:r>
              <a:rPr lang="en-GB" baseline="0" dirty="0" smtClean="0"/>
              <a:t> use sub-category definitions. The first is the difference between “Nursing Homes” and “Care Homes”. There is of course some cross-over between the two sub-categories, but we will be reviewing the definitions so that the two can be more clearly distinguished. The same applies to the “Pub/Restaurant” and “Public House (without restaurant)” sub-categories. These days, most pubs and bars have significant food elements, whereas in the past this would not have been the case. Again, we have seen some cross-over here, so we will be updating the definitions accordingly.</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provide users with information on how busy a site’s car park is during a survey, we are to</a:t>
            </a:r>
            <a:r>
              <a:rPr lang="en-GB" baseline="0" dirty="0" smtClean="0"/>
              <a:t> introduce a “parking capacity” percentage figure which is based on the number of on-site parking spaces and the parking accumulation throughout the survey period. This shall only apply to sites that have their own parking facilities. For an individual count, the system will take the total number of on-site spaces, look at the maximum parking accumulation, and then produce a percentage figure displaying the level of occupancy on the day. As off-site parking is also included in TRICS surveys, an explanatory note shall make this clear to avoid any confusion. This development could open up further analysis opportunities in the future.</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are also going to enhance the indication of 85</a:t>
            </a:r>
            <a:r>
              <a:rPr lang="en-GB" baseline="30000" dirty="0" smtClean="0"/>
              <a:t>th</a:t>
            </a:r>
            <a:r>
              <a:rPr lang="en-GB" baseline="0" dirty="0" smtClean="0"/>
              <a:t> and 15</a:t>
            </a:r>
            <a:r>
              <a:rPr lang="en-GB" baseline="30000" dirty="0" smtClean="0"/>
              <a:t>th</a:t>
            </a:r>
            <a:r>
              <a:rPr lang="en-GB" baseline="0" dirty="0" smtClean="0"/>
              <a:t> percentile trip rates in rank order lists. At the moment we currently display the numbers of the surveys in the list that represent the 85</a:t>
            </a:r>
            <a:r>
              <a:rPr lang="en-GB" baseline="30000" dirty="0" smtClean="0"/>
              <a:t>th</a:t>
            </a:r>
            <a:r>
              <a:rPr lang="en-GB" baseline="0" dirty="0" smtClean="0"/>
              <a:t> and 15</a:t>
            </a:r>
            <a:r>
              <a:rPr lang="en-GB" baseline="30000" dirty="0" smtClean="0"/>
              <a:t>th</a:t>
            </a:r>
            <a:r>
              <a:rPr lang="en-GB" baseline="0" dirty="0" smtClean="0"/>
              <a:t> percentile positions. We are going to add next to these numbers both the site reference codes and the actual trip rates taken from the rank order list, giving users a quick and handy reference.</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6/3/2014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6/3/2014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6/3/2014</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6/3/2014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1F1044-0592-4232-85F2-F65770D72FD6}" type="datetimeFigureOut">
              <a:rPr lang="en-US" smtClean="0"/>
              <a:pPr/>
              <a:t>6/3/2014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1F1044-0592-4232-85F2-F65770D72FD6}" type="datetimeFigureOut">
              <a:rPr lang="en-US" smtClean="0"/>
              <a:pPr/>
              <a:t>6/3/2014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1F1044-0592-4232-85F2-F65770D72FD6}" type="datetimeFigureOut">
              <a:rPr lang="en-US" smtClean="0"/>
              <a:pPr/>
              <a:t>6/3/2014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1F1044-0592-4232-85F2-F65770D72FD6}" type="datetimeFigureOut">
              <a:rPr lang="en-US" smtClean="0"/>
              <a:pPr/>
              <a:t>6/3/2014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F1044-0592-4232-85F2-F65770D72FD6}" type="datetimeFigureOut">
              <a:rPr lang="en-US" smtClean="0"/>
              <a:pPr/>
              <a:t>6/3/2014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1F1044-0592-4232-85F2-F65770D72FD6}" type="datetimeFigureOut">
              <a:rPr lang="en-US" smtClean="0"/>
              <a:pPr/>
              <a:t>6/3/2014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833AA-9146-4FB4-AF4C-EDB9E4846F83}"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1F1044-0592-4232-85F2-F65770D72FD6}" type="datetimeFigureOut">
              <a:rPr lang="en-US" smtClean="0"/>
              <a:pPr/>
              <a:t>6/3/2014</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5B7833AA-9146-4FB4-AF4C-EDB9E4846F8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1F1044-0592-4232-85F2-F65770D72FD6}" type="datetimeFigureOut">
              <a:rPr lang="en-US" smtClean="0"/>
              <a:pPr/>
              <a:t>6/3/2014</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7833AA-9146-4FB4-AF4C-EDB9E4846F8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0.xml"/><Relationship Id="rId7" Type="http://schemas.openxmlformats.org/officeDocument/2006/relationships/hyperlink" Target="http://www.google.co.uk/url?sa=i&amp;rct=j&amp;q=&amp;esrc=s&amp;source=images&amp;cd=&amp;cad=rja&amp;uact=8&amp;docid=sR-p_tRFd7i6HM&amp;tbnid=xBPGyLASv2QMrM:&amp;ved=0CAUQjRw&amp;url=http://www.telegraph.co.uk/news/uknews/5005661/Council-challenges-rules-on-garages-to-tackle-cluttered-streets.html&amp;ei=b1-MU9mpC4r70gXm4IHYBg&amp;psig=AFQjCNH2t8wVee6cPa8-Fd7yETzKHiGxEg&amp;ust=1401794788584262" TargetMode="Externa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hyperlink" Target="http://www.google.co.uk/url?sa=i&amp;rct=j&amp;q=&amp;esrc=s&amp;source=images&amp;cd=&amp;cad=rja&amp;uact=8&amp;docid=kWs3PDsumJUE7M&amp;tbnid=zOPt4_AEUFiAXM:&amp;ved=0CAUQjRw&amp;url=http://www.medway.gov.uk/roadsandpavements/parking/parkingstandards.aspx&amp;ei=MF-MU6v7FszP0AXZ4YEo&amp;psig=AFQjCNG5km9iXtzTSDa5q0V8q89L8k0Bfg&amp;ust=1401794729271406"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1.xml"/><Relationship Id="rId7" Type="http://schemas.openxmlformats.org/officeDocument/2006/relationships/hyperlink" Target="http://www.google.co.uk/url?sa=i&amp;rct=j&amp;q=&amp;esrc=s&amp;source=images&amp;cd=&amp;cad=rja&amp;uact=8&amp;docid=NSEEIVYvTyopBM&amp;tbnid=xJxL8nsTzow78M:&amp;ved=0CAUQjRw&amp;url=http://www.designweek.co.uk/voxpop/what-is-your-favourite-dead-logo/3035192.article&amp;ei=SmGMU6DCLOqR0AXlrYCYDw&amp;psig=AFQjCNF7p3R30Xl14UVHLswTZvChmK16Jg&amp;ust=1401795267704110" TargetMode="Externa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2.jpeg"/><Relationship Id="rId5" Type="http://schemas.openxmlformats.org/officeDocument/2006/relationships/hyperlink" Target="http://www.google.co.uk/url?sa=i&amp;rct=j&amp;q=&amp;esrc=s&amp;source=images&amp;cd=&amp;cad=rja&amp;uact=8&amp;docid=bd8vO78ndlmKmM&amp;tbnid=X0bY0jCWaU3fTM:&amp;ved=0CAUQjRw&amp;url=http://www.bsg2014.org.uk/contentPage.aspx?PageID=HowToGetThere&amp;ei=JGGMU-vwJIm60wWR84HYDg&amp;psig=AFQjCNFHh3AuyJVVgfxRHfa3Ay_vNyTacA&amp;ust=1401795203694118" TargetMode="External"/><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hyperlink" Target="http://www.google.co.uk/url?sa=i&amp;rct=j&amp;q=&amp;esrc=s&amp;source=images&amp;cd=&amp;cad=rja&amp;uact=8&amp;docid=OCYeLQkovnqQWM&amp;tbnid=VpVE5OuYFAjs4M:&amp;ved=0CAUQjRw&amp;url=http://gbbusroutes.blogspot.com/2013/11/10-newcastle-hexham.html&amp;ei=hGGMU_3iKOip0QXElIHADA&amp;psig=AFQjCNFZjsLdgvKKY-IU7OR8Ho0ImnAbGw&amp;ust=1401795303665435"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7.jpeg"/><Relationship Id="rId5" Type="http://schemas.openxmlformats.org/officeDocument/2006/relationships/hyperlink" Target="http://www.google.co.uk/url?sa=i&amp;rct=j&amp;q=&amp;esrc=s&amp;source=images&amp;cd=&amp;cad=rja&amp;uact=8&amp;docid=kXOxLBNHPx8NBM&amp;tbnid=YyWFbrRxNI5ntM:&amp;ved=0CAUQjRw&amp;url=http://www.drivinglessons-torpoint.co.uk/baypark.html&amp;ei=dHuMU53NL6Kw0AW1tYDQCw&amp;psig=AFQjCNHwP04pBWjzB_fku-jn1LhusYgP-Q&amp;ust=1401801934446879"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8.xml"/><Relationship Id="rId7" Type="http://schemas.openxmlformats.org/officeDocument/2006/relationships/hyperlink" Target="http://www.google.co.uk/url?sa=i&amp;rct=j&amp;q=&amp;esrc=s&amp;source=images&amp;cd=&amp;cad=rja&amp;uact=8&amp;docid=td_NUgJati_N-M&amp;tbnid=Ck2yudm8U64z5M:&amp;ved=0CAUQjRw&amp;url=http://www.silverdoor.co.uk/serviced-apartments/birmingham&amp;ei=3oiMU9_sJsuZ0QXD0IGQAw&amp;psig=AFQjCNG3CBAuAJRGQh3Ys-LAdy05tcsnWg&amp;ust=1401805401465602"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9.jpeg"/><Relationship Id="rId5" Type="http://schemas.openxmlformats.org/officeDocument/2006/relationships/hyperlink" Target="http://www.google.co.uk/url?sa=i&amp;rct=j&amp;q=&amp;esrc=s&amp;source=images&amp;cd=&amp;cad=rja&amp;uact=8&amp;docid=BpC4hQ3nkAIi8M&amp;tbnid=g320G0otLY9RxM:&amp;ved=0CAUQjRw&amp;url=http://realbusiness.co.uk/article/23533-one-in-five-smes-still-refused-high-street-lending&amp;ei=qIiMU8ChAsev0QXpuYGYBQ&amp;psig=AFQjCNEtOh9Qaf86RsxtpLvMNXtrwGPFrg&amp;ust=1401805340969085"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1.jpeg"/><Relationship Id="rId5" Type="http://schemas.openxmlformats.org/officeDocument/2006/relationships/hyperlink" Target="http://www.google.co.uk/url?sa=i&amp;rct=j&amp;q=&amp;esrc=s&amp;source=images&amp;cd=&amp;cad=rja&amp;uact=8&amp;docid=-oXpR6xLwn189M&amp;tbnid=aMFQW0kP6GCY9M:&amp;ved=0CAUQjRw&amp;url=http://www.lawisgreek.com/laws-for-transfer-of-car-ownership&amp;ei=uoqMU5CgCYjK0AWVzoH4CA&amp;psig=AFQjCNFN6eYBF_tzJ-wcWlynklW3Cb7p1g&amp;ust=1401805857001519"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hyperlink" Target="http://www.google.co.uk/url?sa=i&amp;rct=j&amp;q=&amp;esrc=s&amp;source=images&amp;cd=&amp;cad=rja&amp;uact=8&amp;docid=vG-wUjwkuOqJ8M&amp;tbnid=KyQREIuB-PtITM:&amp;ved=0CAUQjRw&amp;url=http%3A%2F%2Fwww.countrylife.co.uk%2Fnews%2Farticle%2F197433%2FFantastic-townhouses-for-sale.html&amp;ei=3YaNU9zjBsqO0AWbzIGQAg&amp;bvm=bv.68191837,d.ZWU&amp;psig=AFQjCNG2UuVuGxpG_IYkaeXAZRxgWNg-Jw&amp;ust=1401870420273652" TargetMode="External"/><Relationship Id="rId5" Type="http://schemas.openxmlformats.org/officeDocument/2006/relationships/image" Target="../media/image2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4.jpeg"/><Relationship Id="rId5" Type="http://schemas.openxmlformats.org/officeDocument/2006/relationships/hyperlink" Target="http://www.google.co.uk/url?sa=i&amp;rct=j&amp;q=&amp;esrc=s&amp;source=images&amp;cd=&amp;cad=rja&amp;uact=8&amp;docid=fTvMQHhYKLbglM&amp;tbnid=jpQZn5FdniOZdM:&amp;ved=0CAUQjRw&amp;url=http%3A%2F%2Fpsd-files.com%2Ftemplate%2F3d-bar-chart-psd-file%2F&amp;ei=_IiNU7j5GvD50gWi34DAAQ&amp;bvm=bv.68191837,d.d2k&amp;psig=AFQjCNGJrnbhWoUQEBWnK5PHIvOf0xAw6w&amp;ust=1401870960677354"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25.jpeg"/><Relationship Id="rId5" Type="http://schemas.openxmlformats.org/officeDocument/2006/relationships/hyperlink" Target="http://www.google.co.uk/url?sa=i&amp;rct=j&amp;q=&amp;esrc=s&amp;source=images&amp;cd=&amp;cad=rja&amp;uact=8&amp;docid=6tAU_gcVcCSIHM&amp;tbnid=G5gj_TWFN0U7pM:&amp;ved=0CAUQjRw&amp;url=http%3A%2F%2Fwww.telegraph.co.uk%2Fproperty%2Fproperty-club%2F10497045%2Flandlord-advice-parking-spaces.html&amp;ei=spCNU568Jeiw0AXN94Ew&amp;bvm=bv.68191837,d.d2k&amp;psig=AFQjCNEZ3B0s8jQr_H6LKKUnFR5K3fD8jg&amp;ust=1401872800712266"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24.xml"/><Relationship Id="rId7" Type="http://schemas.openxmlformats.org/officeDocument/2006/relationships/hyperlink" Target="http://www.google.co.uk/url?sa=i&amp;rct=j&amp;q=&amp;esrc=s&amp;source=images&amp;cd=&amp;cad=rja&amp;uact=8&amp;docid=3bLei5oNuREhJM&amp;tbnid=4qtW6Xpy2eoW2M:&amp;ved=0CAUQjRw&amp;url=http%3A%2F%2Fwww.railwaygazette.com%2Fnews%2Fsingle-view%2Fview%2Fdft-agrees-rail-north-devolution-partnership.html&amp;ei=3ZyNU5frDoWd0AX1_4CgDg&amp;psig=AFQjCNHVOtGl6cCYZGyq0ke-lt6Nk8tThg&amp;ust=1401876042198676" TargetMode="Externa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26.jpeg"/><Relationship Id="rId5" Type="http://schemas.openxmlformats.org/officeDocument/2006/relationships/hyperlink" Target="https://www.google.co.uk/imgres?imgurl&amp;imgrefurl=http%3A%2F%2Fwww.fanpop.com%2Fclubs%2Flondon-underground%2Fimages%2F28512913%2Ftitle%2Flondon-underground-logo-photo&amp;h=0&amp;w=0&amp;tbnid=UFiggaC8Gh1LeM&amp;zoom=1&amp;tbnh=202&amp;tbnw=250&amp;docid=dr0LVHuVB_IAjM&amp;tbm=isch&amp;ei=m5yNU66wMsqO0AWbzIGQAg&amp;ved=0CAUQsCUoAQ" TargetMode="External"/><Relationship Id="rId10" Type="http://schemas.openxmlformats.org/officeDocument/2006/relationships/image" Target="../media/image28.jpeg"/><Relationship Id="rId4" Type="http://schemas.openxmlformats.org/officeDocument/2006/relationships/image" Target="../media/image2.png"/><Relationship Id="rId9" Type="http://schemas.openxmlformats.org/officeDocument/2006/relationships/hyperlink" Target="http://www.google.co.uk/url?sa=i&amp;rct=j&amp;q=&amp;esrc=s&amp;source=images&amp;cd=&amp;cad=rja&amp;uact=8&amp;docid=_Wn-HDfp_XvI5M&amp;tbnid=SGzvrlCnEfPnlM:&amp;ved=0CAUQjRw&amp;url=http%3A%2F%2Fukrailways1970tilltoday.me.uk%2FPeterborough_platform_4_14.html&amp;ei=Mp2NU5zILcnW0QW434CICg&amp;psig=AFQjCNFwgbihjZ-2V1mDvn03irzNX6gz_w&amp;ust=1401876140526585"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29.jpeg"/><Relationship Id="rId5" Type="http://schemas.openxmlformats.org/officeDocument/2006/relationships/hyperlink" Target="http://www.google.co.uk/url?sa=i&amp;rct=j&amp;q=&amp;esrc=s&amp;source=images&amp;cd=&amp;cad=rja&amp;uact=8&amp;docid=iI6GR02zkKDS2M&amp;tbnid=4fBjCBoGFP6NAM:&amp;ved=0CAUQjRw&amp;url=http%3A%2F%2Fwww.electric-vehiclenews.com%2F2012%2F05%2Frenault-trucks-first-26-tonne-hybrid.html&amp;ei=hZeNU8KoEoOe0QXsv4DICA&amp;psig=AFQjCNHjhdM-vLKgfro-JOwJl4DpuRi9HQ&amp;ust=1401874654079311"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30.png"/><Relationship Id="rId5" Type="http://schemas.openxmlformats.org/officeDocument/2006/relationships/hyperlink" Target="http://www.google.co.uk/url?sa=i&amp;rct=j&amp;q=&amp;esrc=s&amp;source=images&amp;cd=&amp;cad=rja&amp;uact=8&amp;docid=zypZYIexxwzX9M&amp;tbnid=HPHTQTJVq6pXTM:&amp;ved=0CAUQjRw&amp;url=http%3A%2F%2Fcommons.wikimedia.org%2Fwiki%2FFile%3AArrows.png&amp;ei=GZeNU6-6BqKr0QXAqICQDQ&amp;psig=AFQjCNHpsbptFf4uDSNcwrjicJdE0IIgyg&amp;ust=1401874560884259"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31.jpeg"/><Relationship Id="rId5" Type="http://schemas.openxmlformats.org/officeDocument/2006/relationships/hyperlink" Target="http://www.google.co.uk/url?sa=i&amp;rct=j&amp;q=&amp;esrc=s&amp;source=images&amp;cd=&amp;cad=rja&amp;uact=8&amp;docid=-cCpQ-tjsZgLeM&amp;tbnid=2D-vR-ed3L9NWM:&amp;ved=0CAUQjRw&amp;url=http%3A%2F%2Fwww.lawsociety.org.uk%2Fadvice%2F&amp;ei=MJiNU8i-GebE0QWpzICwAw&amp;psig=AFQjCNGGvq6hNjtM5l8C-28AuF5qoth3ew&amp;ust=1401874858467155"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hyperlink" Target="http://www.google.co.uk/url?sa=i&amp;rct=j&amp;q=&amp;esrc=s&amp;source=images&amp;cd=&amp;cad=rja&amp;uact=8&amp;docid=ojfSDhZ8Ufs2vM&amp;tbnid=pj47fEP_jBNTrM:&amp;ved=0CAUQjRw&amp;url=http://www.nedocs.com/blog/how-does-optical-character-recognition-work&amp;ei=a1OMU-vzAa2c0wXX64H4BQ&amp;bvm=bv.67720277,d.d2k&amp;psig=AFQjCNHTyZX2CYHjB3hIlDEV70bmes608Q&amp;ust=1401791711745849"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6.xml"/><Relationship Id="rId7" Type="http://schemas.openxmlformats.org/officeDocument/2006/relationships/hyperlink" Target="http://www.google.co.uk/url?sa=i&amp;rct=j&amp;q=&amp;esrc=s&amp;source=images&amp;cd=&amp;cad=rja&amp;uact=8&amp;docid=4efdCjKLU3tcHM&amp;tbnid=WVvp3d0vO3RX3M:&amp;ved=0CAUQjRw&amp;url=http://www.morrishomes.co.uk/&amp;ei=F1WMU4HZLcuZ0QXD0IGQAw&amp;psig=AFQjCNEyVtQ6S0YCjltBTY5t3htfrGMKKA&amp;ust=1401792000727915"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hyperlink" Target="http://www.google.co.uk/url?sa=i&amp;rct=j&amp;q=&amp;esrc=s&amp;source=images&amp;cd=&amp;cad=rja&amp;uact=8&amp;docid=oieLmykaN9Y2cM&amp;tbnid=WyFFggXODl4UMM:&amp;ved=0CAUQjRw&amp;url=http://www.dailymail.co.uk/news/article-1054557/Rabbit-hutch-Britain-UKs-new-homes-smallest-Europe.html&amp;ei=h1SMU-PdCcmd0wW12oCYDg&amp;psig=AFQjCNEyVtQ6S0YCjltBTY5t3htfrGMKKA&amp;ust=1401792000727915"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hyperlink" Target="http://www.google.co.uk/url?sa=i&amp;rct=j&amp;q=&amp;esrc=s&amp;source=images&amp;cd=&amp;cad=rja&amp;uact=8&amp;docid=fDAbl_TJIsuwpM&amp;tbnid=XFSL4rszu3TW8M:&amp;ved=0CAUQjRw&amp;url=http://www.lifestylecare.co.uk/&amp;ei=j1aMU8fIFK340gXTjoCYAQ&amp;psig=AFQjCNFryfWcMNUmOXJAT2KhX1pH6WbNsw&amp;ust=1401792501816217"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8.xml"/><Relationship Id="rId7" Type="http://schemas.openxmlformats.org/officeDocument/2006/relationships/hyperlink" Target="http://www.google.co.uk/url?sa=i&amp;rct=j&amp;q=&amp;esrc=s&amp;source=images&amp;cd=&amp;cad=rja&amp;uact=8&amp;docid=vYQUikgsDSbtBM&amp;tbnid=4wtLKwQGlNc58M:&amp;ved=0CAUQjRw&amp;url=http://www.altonstreet.nhs.uk/making-appointments.aspx&amp;ei=sViMU66ZBKev0QX0rIDACg&amp;psig=AFQjCNExGgcy36bP0iujyyWBWNY_gIcDYA&amp;ust=1401793055031697" TargetMode="Externa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jpeg"/><Relationship Id="rId5" Type="http://schemas.openxmlformats.org/officeDocument/2006/relationships/hyperlink" Target="http://www.google.co.uk/url?sa=i&amp;rct=j&amp;q=&amp;esrc=s&amp;source=images&amp;cd=&amp;cad=rja&amp;uact=8&amp;docid=QOoF_uuW0pV9FM&amp;tbnid=T-iKiqZf13a1SM:&amp;ved=0CAUQjRw&amp;url=http://www.cherwell.gov.uk/index.cfm?articleid=9171&amp;ei=7FeMU_vTC8SX0AXKyYHoDw&amp;psig=AFQjCNFGCGDhoerK6XClS_q4pmCBcy6p8g&amp;ust=1401792870009483"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hyperlink" Target="http://www.google.co.uk/url?sa=i&amp;rct=j&amp;q=&amp;esrc=s&amp;source=images&amp;cd=&amp;cad=rja&amp;uact=8&amp;docid=6muvFQdWZjklEM&amp;tbnid=cRMG_tNv_2Za5M:&amp;ved=0CAUQjRw&amp;url=http://viewableimpression.co.uk/2013/01/03/do-advertisers-even-care-about-viewable-ad-impressions-not-yet/&amp;ei=z12MU6SKFqKR0AWul4DICw&amp;psig=AFQjCNEueLGXxmCkjKdagOwXOMh7vgdz5A&amp;ust=1401794369307689"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TRICS System Developments &amp; Good Practice in 2014</a:t>
            </a:r>
            <a:endParaRPr lang="en-GB" dirty="0"/>
          </a:p>
        </p:txBody>
      </p:sp>
      <p:sp>
        <p:nvSpPr>
          <p:cNvPr id="3" name="Subtitle 2"/>
          <p:cNvSpPr>
            <a:spLocks noGrp="1"/>
          </p:cNvSpPr>
          <p:nvPr>
            <p:ph type="subTitle" idx="1"/>
          </p:nvPr>
        </p:nvSpPr>
        <p:spPr/>
        <p:txBody>
          <a:bodyPr/>
          <a:lstStyle/>
          <a:p>
            <a:r>
              <a:rPr lang="en-GB" dirty="0" smtClean="0"/>
              <a:t>Ian Coles, TRICS Project Manager, JMP Consultants Limited</a:t>
            </a:r>
            <a:endParaRPr lang="en-GB" dirty="0"/>
          </a:p>
        </p:txBody>
      </p:sp>
      <p:pic>
        <p:nvPicPr>
          <p:cNvPr id="1026"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Show on-site parking spaces in site lists</a:t>
            </a:r>
            <a:endParaRPr lang="en-GB" sz="2800" dirty="0"/>
          </a:p>
        </p:txBody>
      </p:sp>
      <p:sp>
        <p:nvSpPr>
          <p:cNvPr id="4" name="Content Placeholder 3"/>
          <p:cNvSpPr>
            <a:spLocks noGrp="1"/>
          </p:cNvSpPr>
          <p:nvPr>
            <p:ph sz="half" idx="2"/>
          </p:nvPr>
        </p:nvSpPr>
        <p:spPr>
          <a:xfrm>
            <a:off x="3071802" y="1773936"/>
            <a:ext cx="5614998" cy="4623816"/>
          </a:xfrm>
        </p:spPr>
        <p:txBody>
          <a:bodyPr>
            <a:normAutofit/>
          </a:bodyPr>
          <a:lstStyle/>
          <a:p>
            <a:r>
              <a:rPr lang="en-GB" dirty="0" smtClean="0"/>
              <a:t>Number of on-site parking spaces to be displayed in site lists for all land use types where parking information is available.</a:t>
            </a:r>
          </a:p>
          <a:p>
            <a:r>
              <a:rPr lang="en-GB" dirty="0" smtClean="0"/>
              <a:t>Easy reference for users (for example when analysing lists of residential sites).</a:t>
            </a:r>
          </a:p>
          <a:p>
            <a:r>
              <a:rPr lang="en-GB" dirty="0" smtClean="0"/>
              <a:t>Not to be confused with trip rate calculation parameters.</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4578" name="Picture 2" descr="http://www.medway.gov.uk/images/station%20road%20car%20park4_v_Variation_1.jpg">
            <a:hlinkClick r:id="rId5"/>
          </p:cNvPr>
          <p:cNvPicPr>
            <a:picLocks noChangeAspect="1" noChangeArrowheads="1"/>
          </p:cNvPicPr>
          <p:nvPr/>
        </p:nvPicPr>
        <p:blipFill>
          <a:blip r:embed="rId6" cstate="print"/>
          <a:srcRect/>
          <a:stretch>
            <a:fillRect/>
          </a:stretch>
        </p:blipFill>
        <p:spPr bwMode="auto">
          <a:xfrm>
            <a:off x="214282" y="4500570"/>
            <a:ext cx="2857500" cy="2143125"/>
          </a:xfrm>
          <a:prstGeom prst="rect">
            <a:avLst/>
          </a:prstGeom>
          <a:noFill/>
        </p:spPr>
      </p:pic>
      <p:pic>
        <p:nvPicPr>
          <p:cNvPr id="24580" name="Picture 4" descr="http://i.telegraph.co.uk/multimedia/archive/01367/parking_1367828c.jpg">
            <a:hlinkClick r:id="rId7"/>
          </p:cNvPr>
          <p:cNvPicPr>
            <a:picLocks noChangeAspect="1" noChangeArrowheads="1"/>
          </p:cNvPicPr>
          <p:nvPr/>
        </p:nvPicPr>
        <p:blipFill>
          <a:blip r:embed="rId8" cstate="print"/>
          <a:srcRect/>
          <a:stretch>
            <a:fillRect/>
          </a:stretch>
        </p:blipFill>
        <p:spPr bwMode="auto">
          <a:xfrm>
            <a:off x="214282" y="2536025"/>
            <a:ext cx="2852557" cy="1785949"/>
          </a:xfrm>
          <a:prstGeom prst="rect">
            <a:avLst/>
          </a:prstGeom>
          <a:noFill/>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Split public transport types in mode split</a:t>
            </a:r>
            <a:br>
              <a:rPr lang="en-GB" sz="2800" dirty="0" smtClean="0"/>
            </a:br>
            <a:r>
              <a:rPr lang="en-GB" sz="2800" dirty="0" smtClean="0"/>
              <a:t>pie charts</a:t>
            </a:r>
            <a:endParaRPr lang="en-GB" sz="2800" dirty="0"/>
          </a:p>
        </p:txBody>
      </p:sp>
      <p:sp>
        <p:nvSpPr>
          <p:cNvPr id="3" name="Content Placeholder 2"/>
          <p:cNvSpPr>
            <a:spLocks noGrp="1"/>
          </p:cNvSpPr>
          <p:nvPr>
            <p:ph sz="half" idx="1"/>
          </p:nvPr>
        </p:nvSpPr>
        <p:spPr>
          <a:xfrm>
            <a:off x="457200" y="1773936"/>
            <a:ext cx="5114932" cy="4623816"/>
          </a:xfrm>
        </p:spPr>
        <p:txBody>
          <a:bodyPr/>
          <a:lstStyle/>
          <a:p>
            <a:r>
              <a:rPr lang="en-GB" dirty="0" smtClean="0"/>
              <a:t>Current pie chart shows “Public Transport User” percentage.</a:t>
            </a:r>
          </a:p>
          <a:p>
            <a:r>
              <a:rPr lang="en-GB" dirty="0" smtClean="0"/>
              <a:t>Further split to differentiate between “Bus Passengers”, “Train Passengers” and “Coach Passengers”.</a:t>
            </a:r>
          </a:p>
          <a:p>
            <a:r>
              <a:rPr lang="en-GB" dirty="0" smtClean="0"/>
              <a:t>Potential for further pie chart splits later on.</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5602" name="Picture 2" descr="http://www.bsg2014.org.uk/images/uploaded/Bus%20Symbol.jpg">
            <a:hlinkClick r:id="rId5"/>
          </p:cNvPr>
          <p:cNvPicPr>
            <a:picLocks noChangeAspect="1" noChangeArrowheads="1"/>
          </p:cNvPicPr>
          <p:nvPr/>
        </p:nvPicPr>
        <p:blipFill>
          <a:blip r:embed="rId6" cstate="print"/>
          <a:srcRect/>
          <a:stretch>
            <a:fillRect/>
          </a:stretch>
        </p:blipFill>
        <p:spPr bwMode="auto">
          <a:xfrm>
            <a:off x="6143636" y="1857364"/>
            <a:ext cx="1714512" cy="1714512"/>
          </a:xfrm>
          <a:prstGeom prst="rect">
            <a:avLst/>
          </a:prstGeom>
          <a:noFill/>
        </p:spPr>
      </p:pic>
      <p:pic>
        <p:nvPicPr>
          <p:cNvPr id="25604" name="Picture 4" descr="http://www.designweek.co.uk/Pictures/web/m/i/p/B_280.jpeg">
            <a:hlinkClick r:id="rId7"/>
          </p:cNvPr>
          <p:cNvPicPr>
            <a:picLocks noChangeAspect="1" noChangeArrowheads="1"/>
          </p:cNvPicPr>
          <p:nvPr/>
        </p:nvPicPr>
        <p:blipFill>
          <a:blip r:embed="rId8" cstate="print"/>
          <a:srcRect/>
          <a:stretch>
            <a:fillRect/>
          </a:stretch>
        </p:blipFill>
        <p:spPr bwMode="auto">
          <a:xfrm>
            <a:off x="6143636" y="4000504"/>
            <a:ext cx="1928826" cy="1239960"/>
          </a:xfrm>
          <a:prstGeom prst="rect">
            <a:avLst/>
          </a:prstGeom>
          <a:noFill/>
        </p:spPr>
      </p:pic>
      <p:pic>
        <p:nvPicPr>
          <p:cNvPr id="25606" name="Picture 6" descr="http://4.bp.blogspot.com/-PAwY3Cu6W5s/UrIQrsaVhkI/AAAAAAAABrA/gaQ0dRii_-0/s1600/bus%2Bstop.png">
            <a:hlinkClick r:id="rId9"/>
          </p:cNvPr>
          <p:cNvPicPr>
            <a:picLocks noChangeAspect="1" noChangeArrowheads="1"/>
          </p:cNvPicPr>
          <p:nvPr/>
        </p:nvPicPr>
        <p:blipFill>
          <a:blip r:embed="rId10" cstate="print"/>
          <a:srcRect/>
          <a:stretch>
            <a:fillRect/>
          </a:stretch>
        </p:blipFill>
        <p:spPr bwMode="auto">
          <a:xfrm>
            <a:off x="5786446" y="5643578"/>
            <a:ext cx="2786041" cy="914750"/>
          </a:xfrm>
          <a:prstGeom prst="rect">
            <a:avLst/>
          </a:prstGeom>
          <a:noFill/>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Add “Day of Week” to Selected Days</a:t>
            </a:r>
            <a:br>
              <a:rPr lang="en-GB" sz="3200" dirty="0" smtClean="0"/>
            </a:br>
            <a:r>
              <a:rPr lang="en-GB" sz="3200" dirty="0" smtClean="0"/>
              <a:t>line graph</a:t>
            </a:r>
            <a:endParaRPr lang="en-GB" sz="3200"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6626" name="Picture 2"/>
          <p:cNvPicPr>
            <a:picLocks noChangeAspect="1" noChangeArrowheads="1"/>
          </p:cNvPicPr>
          <p:nvPr/>
        </p:nvPicPr>
        <p:blipFill>
          <a:blip r:embed="rId5" cstate="print"/>
          <a:srcRect/>
          <a:stretch>
            <a:fillRect/>
          </a:stretch>
        </p:blipFill>
        <p:spPr bwMode="auto">
          <a:xfrm>
            <a:off x="1066720" y="1571612"/>
            <a:ext cx="7010559" cy="5174298"/>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Quick access to sites from Selected Days</a:t>
            </a:r>
            <a:br>
              <a:rPr lang="en-GB" sz="2800" dirty="0" smtClean="0"/>
            </a:br>
            <a:r>
              <a:rPr lang="en-GB" sz="2800" dirty="0" smtClean="0"/>
              <a:t>line graph</a:t>
            </a:r>
            <a:endParaRPr lang="en-GB" sz="2800"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7650" name="Picture 2"/>
          <p:cNvPicPr>
            <a:picLocks noChangeAspect="1" noChangeArrowheads="1"/>
          </p:cNvPicPr>
          <p:nvPr/>
        </p:nvPicPr>
        <p:blipFill>
          <a:blip r:embed="rId5" cstate="print"/>
          <a:srcRect/>
          <a:stretch>
            <a:fillRect/>
          </a:stretch>
        </p:blipFill>
        <p:spPr bwMode="auto">
          <a:xfrm>
            <a:off x="1107256" y="1545152"/>
            <a:ext cx="6965205" cy="5159661"/>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“Spaces” Trip Rate Parameter</a:t>
            </a:r>
            <a:br>
              <a:rPr lang="en-GB" sz="2800" dirty="0" smtClean="0"/>
            </a:br>
            <a:r>
              <a:rPr lang="en-GB" sz="2800" dirty="0" smtClean="0"/>
              <a:t>changed to “Parking”</a:t>
            </a:r>
            <a:endParaRPr lang="en-GB" sz="2800" dirty="0"/>
          </a:p>
        </p:txBody>
      </p:sp>
      <p:sp>
        <p:nvSpPr>
          <p:cNvPr id="3" name="Content Placeholder 2"/>
          <p:cNvSpPr>
            <a:spLocks noGrp="1"/>
          </p:cNvSpPr>
          <p:nvPr>
            <p:ph sz="half" idx="1"/>
          </p:nvPr>
        </p:nvSpPr>
        <p:spPr/>
        <p:txBody>
          <a:bodyPr/>
          <a:lstStyle/>
          <a:p>
            <a:r>
              <a:rPr lang="en-GB" dirty="0" smtClean="0"/>
              <a:t>To provide users with clarity, the trip rate calculation parameter for on-site parking spaces is to be renamed “Parking”. </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8674" name="Picture 2" descr="http://www.drivinglessons-torpoint.co.uk/images/reverse-parking-bay1.jpg">
            <a:hlinkClick r:id="rId5"/>
          </p:cNvPr>
          <p:cNvPicPr>
            <a:picLocks noChangeAspect="1" noChangeArrowheads="1"/>
          </p:cNvPicPr>
          <p:nvPr/>
        </p:nvPicPr>
        <p:blipFill>
          <a:blip r:embed="rId6" cstate="print"/>
          <a:srcRect/>
          <a:stretch>
            <a:fillRect/>
          </a:stretch>
        </p:blipFill>
        <p:spPr bwMode="auto">
          <a:xfrm>
            <a:off x="5143504" y="3857628"/>
            <a:ext cx="3810000" cy="2857500"/>
          </a:xfrm>
          <a:prstGeom prst="rect">
            <a:avLst/>
          </a:prstGeom>
          <a:noFill/>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“Estimate” value to be kept when switching modes</a:t>
            </a:r>
            <a:endParaRPr lang="en-GB" dirty="0"/>
          </a:p>
        </p:txBody>
      </p:sp>
      <p:sp>
        <p:nvSpPr>
          <p:cNvPr id="4" name="Content Placeholder 3"/>
          <p:cNvSpPr>
            <a:spLocks noGrp="1"/>
          </p:cNvSpPr>
          <p:nvPr>
            <p:ph sz="half" idx="2"/>
          </p:nvPr>
        </p:nvSpPr>
        <p:spPr>
          <a:xfrm>
            <a:off x="6143636" y="1773936"/>
            <a:ext cx="2543164" cy="4623816"/>
          </a:xfrm>
        </p:spPr>
        <p:txBody>
          <a:bodyPr>
            <a:normAutofit/>
          </a:bodyPr>
          <a:lstStyle/>
          <a:p>
            <a:r>
              <a:rPr lang="en-GB" sz="2000" dirty="0" smtClean="0"/>
              <a:t>When using the “Estimate” feature in the trip rate results screen, the estimate value will no longer be reset when users switch between modes.</a:t>
            </a:r>
            <a:endParaRPr lang="en-GB" sz="2000" dirty="0"/>
          </a:p>
        </p:txBody>
      </p:sp>
      <p:pic>
        <p:nvPicPr>
          <p:cNvPr id="30722" name="Picture 2"/>
          <p:cNvPicPr>
            <a:picLocks noChangeAspect="1" noChangeArrowheads="1"/>
          </p:cNvPicPr>
          <p:nvPr/>
        </p:nvPicPr>
        <p:blipFill>
          <a:blip r:embed="rId4" cstate="print"/>
          <a:srcRect/>
          <a:stretch>
            <a:fillRect/>
          </a:stretch>
        </p:blipFill>
        <p:spPr bwMode="auto">
          <a:xfrm>
            <a:off x="142843" y="3071810"/>
            <a:ext cx="6306223" cy="3586160"/>
          </a:xfrm>
          <a:prstGeom prst="rect">
            <a:avLst/>
          </a:prstGeom>
          <a:noFill/>
          <a:ln w="9525">
            <a:noFill/>
            <a:miter lim="800000"/>
            <a:headEnd/>
            <a:tailEnd/>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TRICS 7.1.3 – Sept 2014</a:t>
            </a:r>
            <a:endParaRPr lang="en-GB" dirty="0"/>
          </a:p>
        </p:txBody>
      </p:sp>
      <p:sp>
        <p:nvSpPr>
          <p:cNvPr id="3" name="Content Placeholder 2"/>
          <p:cNvSpPr>
            <a:spLocks noGrp="1"/>
          </p:cNvSpPr>
          <p:nvPr>
            <p:ph idx="1"/>
          </p:nvPr>
        </p:nvSpPr>
        <p:spPr/>
        <p:txBody>
          <a:bodyPr/>
          <a:lstStyle/>
          <a:p>
            <a:r>
              <a:rPr lang="en-GB" dirty="0" smtClean="0"/>
              <a:t>New land use sub-categories</a:t>
            </a:r>
          </a:p>
          <a:p>
            <a:r>
              <a:rPr lang="en-GB" dirty="0" smtClean="0"/>
              <a:t>Link to car ownership rates on the internet</a:t>
            </a:r>
          </a:p>
          <a:p>
            <a:r>
              <a:rPr lang="en-GB" dirty="0" smtClean="0"/>
              <a:t>New “Town House” dwelling type</a:t>
            </a:r>
          </a:p>
          <a:p>
            <a:r>
              <a:rPr lang="en-GB" dirty="0" smtClean="0"/>
              <a:t>Introduction of “Peak Hour” analysis bar chart</a:t>
            </a:r>
          </a:p>
          <a:p>
            <a:r>
              <a:rPr lang="en-GB" dirty="0" smtClean="0"/>
              <a:t>“Parking per Dwelling” shown in Residential rank order </a:t>
            </a:r>
            <a:r>
              <a:rPr lang="en-GB" dirty="0" smtClean="0"/>
              <a:t>lists</a:t>
            </a:r>
            <a:endParaRPr lang="en-GB" dirty="0" smtClean="0"/>
          </a:p>
          <a:p>
            <a:pPr>
              <a:buNone/>
            </a:pP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TRICS 7.1.3 – Sept 2014</a:t>
            </a:r>
            <a:endParaRPr lang="en-GB" dirty="0"/>
          </a:p>
        </p:txBody>
      </p:sp>
      <p:sp>
        <p:nvSpPr>
          <p:cNvPr id="3" name="Content Placeholder 2"/>
          <p:cNvSpPr>
            <a:spLocks noGrp="1"/>
          </p:cNvSpPr>
          <p:nvPr>
            <p:ph idx="1"/>
          </p:nvPr>
        </p:nvSpPr>
        <p:spPr/>
        <p:txBody>
          <a:bodyPr/>
          <a:lstStyle/>
          <a:p>
            <a:r>
              <a:rPr lang="en-GB" dirty="0" smtClean="0"/>
              <a:t>Introduce new survey count types (applies to Greater London surveys)</a:t>
            </a:r>
          </a:p>
          <a:p>
            <a:pPr lvl="1"/>
            <a:r>
              <a:rPr lang="en-GB" dirty="0" smtClean="0"/>
              <a:t>Expansion of mode types</a:t>
            </a:r>
          </a:p>
          <a:p>
            <a:pPr lvl="1"/>
            <a:r>
              <a:rPr lang="en-GB" dirty="0" smtClean="0"/>
              <a:t>Servicing Vehicles count</a:t>
            </a:r>
          </a:p>
          <a:p>
            <a:pPr lvl="1"/>
            <a:r>
              <a:rPr lang="en-GB" dirty="0" smtClean="0"/>
              <a:t>Origins/Destinations count</a:t>
            </a:r>
          </a:p>
          <a:p>
            <a:pPr lvl="1"/>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New land use sub-categories</a:t>
            </a:r>
            <a:endParaRPr lang="en-GB" sz="4000" dirty="0"/>
          </a:p>
        </p:txBody>
      </p:sp>
      <p:sp>
        <p:nvSpPr>
          <p:cNvPr id="3" name="Content Placeholder 2"/>
          <p:cNvSpPr>
            <a:spLocks noGrp="1"/>
          </p:cNvSpPr>
          <p:nvPr>
            <p:ph idx="1"/>
          </p:nvPr>
        </p:nvSpPr>
        <p:spPr/>
        <p:txBody>
          <a:bodyPr/>
          <a:lstStyle/>
          <a:p>
            <a:r>
              <a:rPr lang="en-GB" dirty="0" smtClean="0"/>
              <a:t>There will be two new land use sub-categories introduced for the 2015 data collection programme:</a:t>
            </a:r>
          </a:p>
          <a:p>
            <a:pPr lvl="1"/>
            <a:r>
              <a:rPr lang="en-GB" dirty="0" smtClean="0"/>
              <a:t>Financial Services</a:t>
            </a:r>
          </a:p>
          <a:p>
            <a:pPr lvl="1"/>
            <a:r>
              <a:rPr lang="en-GB" dirty="0" smtClean="0"/>
              <a:t>Serviced Apartments</a:t>
            </a:r>
          </a:p>
          <a:p>
            <a:pPr lvl="1">
              <a:buNone/>
            </a:pP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51202" name="Picture 2" descr="http://media.caspianmedia.com/image/56f60f10db4ddc498ef7f8f04045fdff.jpg/size:500x500">
            <a:hlinkClick r:id="rId5"/>
          </p:cNvPr>
          <p:cNvPicPr>
            <a:picLocks noChangeAspect="1" noChangeArrowheads="1"/>
          </p:cNvPicPr>
          <p:nvPr/>
        </p:nvPicPr>
        <p:blipFill>
          <a:blip r:embed="rId6" cstate="print"/>
          <a:srcRect/>
          <a:stretch>
            <a:fillRect/>
          </a:stretch>
        </p:blipFill>
        <p:spPr bwMode="auto">
          <a:xfrm>
            <a:off x="1857356" y="4500570"/>
            <a:ext cx="2286015" cy="2175846"/>
          </a:xfrm>
          <a:prstGeom prst="rect">
            <a:avLst/>
          </a:prstGeom>
          <a:noFill/>
        </p:spPr>
      </p:pic>
      <p:pic>
        <p:nvPicPr>
          <p:cNvPr id="51204" name="Picture 4" descr="http://www.silverdoor.co.uk/images/properties-images/180_8339_1762_1_7474_BCD_5850.jpg">
            <a:hlinkClick r:id="rId7"/>
          </p:cNvPr>
          <p:cNvPicPr>
            <a:picLocks noChangeAspect="1" noChangeArrowheads="1"/>
          </p:cNvPicPr>
          <p:nvPr/>
        </p:nvPicPr>
        <p:blipFill>
          <a:blip r:embed="rId8" cstate="print"/>
          <a:srcRect/>
          <a:stretch>
            <a:fillRect/>
          </a:stretch>
        </p:blipFill>
        <p:spPr bwMode="auto">
          <a:xfrm>
            <a:off x="4286248" y="4500570"/>
            <a:ext cx="3287785" cy="2188377"/>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Link to car ownership rates on the internet</a:t>
            </a:r>
            <a:endParaRPr lang="en-GB" sz="2800" dirty="0"/>
          </a:p>
        </p:txBody>
      </p:sp>
      <p:sp>
        <p:nvSpPr>
          <p:cNvPr id="5" name="Content Placeholder 4"/>
          <p:cNvSpPr>
            <a:spLocks noGrp="1"/>
          </p:cNvSpPr>
          <p:nvPr>
            <p:ph sz="half" idx="1"/>
          </p:nvPr>
        </p:nvSpPr>
        <p:spPr/>
        <p:txBody>
          <a:bodyPr/>
          <a:lstStyle/>
          <a:p>
            <a:r>
              <a:rPr lang="en-GB" dirty="0" smtClean="0"/>
              <a:t>Investigating websites that can provide car ownership figures by postcode.</a:t>
            </a:r>
          </a:p>
          <a:p>
            <a:r>
              <a:rPr lang="en-GB" dirty="0" smtClean="0"/>
              <a:t>Link will be provided from individual TRICS site records.</a:t>
            </a:r>
          </a:p>
          <a:p>
            <a:r>
              <a:rPr lang="en-GB" dirty="0" smtClean="0"/>
              <a:t>Caveat required as data will not be at the time of surveys.</a:t>
            </a: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53250" name="Picture 2" descr="https://encrypted-tbn0.gstatic.com/images?q=tbn:ANd9GcSP3_aqM2wO7SrYc4oj1FgoIiFqHDX_WgyQ_Tvn5yuxlE1U9yBjMg">
            <a:hlinkClick r:id="rId5"/>
          </p:cNvPr>
          <p:cNvPicPr>
            <a:picLocks noChangeAspect="1" noChangeArrowheads="1"/>
          </p:cNvPicPr>
          <p:nvPr/>
        </p:nvPicPr>
        <p:blipFill>
          <a:blip r:embed="rId6" cstate="print"/>
          <a:srcRect/>
          <a:stretch>
            <a:fillRect/>
          </a:stretch>
        </p:blipFill>
        <p:spPr bwMode="auto">
          <a:xfrm>
            <a:off x="4714876" y="1601691"/>
            <a:ext cx="4210063" cy="5113437"/>
          </a:xfrm>
          <a:prstGeom prst="rect">
            <a:avLst/>
          </a:prstGeom>
          <a:noFill/>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 Developments</a:t>
            </a:r>
            <a:endParaRPr lang="en-GB" dirty="0"/>
          </a:p>
        </p:txBody>
      </p:sp>
      <p:sp>
        <p:nvSpPr>
          <p:cNvPr id="3" name="Content Placeholder 2"/>
          <p:cNvSpPr>
            <a:spLocks noGrp="1"/>
          </p:cNvSpPr>
          <p:nvPr>
            <p:ph idx="1"/>
          </p:nvPr>
        </p:nvSpPr>
        <p:spPr/>
        <p:txBody>
          <a:bodyPr/>
          <a:lstStyle/>
          <a:p>
            <a:r>
              <a:rPr lang="en-GB" dirty="0" smtClean="0"/>
              <a:t>TRICS Version 7.1.1 released in Dec 2013</a:t>
            </a:r>
          </a:p>
          <a:p>
            <a:r>
              <a:rPr lang="en-GB" dirty="0" smtClean="0"/>
              <a:t>TRICS 7 Launch Event (London, Jan 2014)</a:t>
            </a:r>
          </a:p>
          <a:p>
            <a:r>
              <a:rPr lang="en-GB" dirty="0" smtClean="0"/>
              <a:t>TRICS 7.1.2 – July 2014</a:t>
            </a:r>
          </a:p>
          <a:p>
            <a:r>
              <a:rPr lang="en-GB" dirty="0" smtClean="0"/>
              <a:t>TRICS 7.1.3 – September 2014</a:t>
            </a:r>
          </a:p>
          <a:p>
            <a:r>
              <a:rPr lang="en-GB" dirty="0" smtClean="0"/>
              <a:t>2014 TRICS Good Practice Guide</a:t>
            </a: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New “Town House” dwelling type</a:t>
            </a:r>
            <a:endParaRPr lang="en-GB" sz="3200" dirty="0"/>
          </a:p>
        </p:txBody>
      </p:sp>
      <p:sp>
        <p:nvSpPr>
          <p:cNvPr id="6" name="Content Placeholder 5"/>
          <p:cNvSpPr>
            <a:spLocks noGrp="1"/>
          </p:cNvSpPr>
          <p:nvPr>
            <p:ph sz="half" idx="1"/>
          </p:nvPr>
        </p:nvSpPr>
        <p:spPr/>
        <p:txBody>
          <a:bodyPr/>
          <a:lstStyle/>
          <a:p>
            <a:r>
              <a:rPr lang="en-GB" dirty="0" smtClean="0"/>
              <a:t>Town houses will be added as a new dwelling type, as part of the overall split that includes detached, semi-detached, bungalows, etc.</a:t>
            </a:r>
            <a:endParaRPr lang="en-GB" dirty="0"/>
          </a:p>
        </p:txBody>
      </p:sp>
      <p:pic>
        <p:nvPicPr>
          <p:cNvPr id="8"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286380" y="1785926"/>
            <a:ext cx="3248025" cy="2000250"/>
          </a:xfrm>
          <a:prstGeom prst="rect">
            <a:avLst/>
          </a:prstGeom>
          <a:noFill/>
          <a:ln w="9525">
            <a:noFill/>
            <a:miter lim="800000"/>
            <a:headEnd/>
            <a:tailEnd/>
          </a:ln>
        </p:spPr>
      </p:pic>
      <p:pic>
        <p:nvPicPr>
          <p:cNvPr id="1028" name="Picture 4" descr="http://www.countrylife.co.uk/imageBank/o/oaten_hill_canterbury.jpg">
            <a:hlinkClick r:id="rId6"/>
          </p:cNvPr>
          <p:cNvPicPr>
            <a:picLocks noChangeAspect="1" noChangeArrowheads="1"/>
          </p:cNvPicPr>
          <p:nvPr/>
        </p:nvPicPr>
        <p:blipFill>
          <a:blip r:embed="rId7" cstate="print"/>
          <a:srcRect/>
          <a:stretch>
            <a:fillRect/>
          </a:stretch>
        </p:blipFill>
        <p:spPr bwMode="auto">
          <a:xfrm>
            <a:off x="5000628" y="4071942"/>
            <a:ext cx="3810000" cy="2533651"/>
          </a:xfrm>
          <a:prstGeom prst="rect">
            <a:avLst/>
          </a:prstGeom>
          <a:noFill/>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Introduction of “peak hour analysis”</a:t>
            </a:r>
            <a:br>
              <a:rPr lang="en-GB" sz="3200" dirty="0" smtClean="0"/>
            </a:br>
            <a:r>
              <a:rPr lang="en-GB" sz="3200" dirty="0" smtClean="0"/>
              <a:t>bar chart</a:t>
            </a:r>
            <a:endParaRPr lang="en-GB" sz="3200" dirty="0"/>
          </a:p>
        </p:txBody>
      </p:sp>
      <p:sp>
        <p:nvSpPr>
          <p:cNvPr id="4" name="Content Placeholder 3"/>
          <p:cNvSpPr>
            <a:spLocks noGrp="1"/>
          </p:cNvSpPr>
          <p:nvPr>
            <p:ph sz="half" idx="2"/>
          </p:nvPr>
        </p:nvSpPr>
        <p:spPr/>
        <p:txBody>
          <a:bodyPr/>
          <a:lstStyle/>
          <a:p>
            <a:r>
              <a:rPr lang="en-GB" dirty="0" smtClean="0"/>
              <a:t>On the trip rate results screen there will be a “peak hour analysis button”.</a:t>
            </a:r>
          </a:p>
          <a:p>
            <a:r>
              <a:rPr lang="en-GB" dirty="0" smtClean="0"/>
              <a:t>Users will see a bar chart showing peak activity times across the sites in the selected dataset.</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55298" name="Picture 2" descr="http://psd-files.com/wp-content/uploads/164_352.jpg">
            <a:hlinkClick r:id="rId5"/>
          </p:cNvPr>
          <p:cNvPicPr>
            <a:picLocks noChangeAspect="1" noChangeArrowheads="1"/>
          </p:cNvPicPr>
          <p:nvPr/>
        </p:nvPicPr>
        <p:blipFill>
          <a:blip r:embed="rId6" cstate="print"/>
          <a:srcRect/>
          <a:stretch>
            <a:fillRect/>
          </a:stretch>
        </p:blipFill>
        <p:spPr bwMode="auto">
          <a:xfrm>
            <a:off x="260236" y="3643314"/>
            <a:ext cx="4311764" cy="2890843"/>
          </a:xfrm>
          <a:prstGeom prst="rect">
            <a:avLst/>
          </a:prstGeom>
          <a:noFill/>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“Parking per Dwelling” </a:t>
            </a:r>
            <a:br>
              <a:rPr lang="en-GB" sz="3600" dirty="0" smtClean="0"/>
            </a:br>
            <a:r>
              <a:rPr lang="en-GB" sz="3600" dirty="0" smtClean="0"/>
              <a:t>in Residential rank order lists</a:t>
            </a:r>
            <a:endParaRPr lang="en-GB" sz="3600" dirty="0"/>
          </a:p>
        </p:txBody>
      </p:sp>
      <p:sp>
        <p:nvSpPr>
          <p:cNvPr id="3" name="Content Placeholder 2"/>
          <p:cNvSpPr>
            <a:spLocks noGrp="1"/>
          </p:cNvSpPr>
          <p:nvPr>
            <p:ph sz="half" idx="1"/>
          </p:nvPr>
        </p:nvSpPr>
        <p:spPr/>
        <p:txBody>
          <a:bodyPr/>
          <a:lstStyle/>
          <a:p>
            <a:r>
              <a:rPr lang="en-GB" dirty="0" smtClean="0"/>
              <a:t>In rank order lists for Residential sub-categories, a new column showing the number of on-site parking spaces per dwelling will be displayed.</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56322" name="Picture 2" descr="http://i.telegraph.co.uk/multimedia/archive/02756/Drive-for-cash_2756599b.jpg">
            <a:hlinkClick r:id="rId5"/>
          </p:cNvPr>
          <p:cNvPicPr>
            <a:picLocks noChangeAspect="1" noChangeArrowheads="1"/>
          </p:cNvPicPr>
          <p:nvPr/>
        </p:nvPicPr>
        <p:blipFill>
          <a:blip r:embed="rId6" cstate="print"/>
          <a:srcRect/>
          <a:stretch>
            <a:fillRect/>
          </a:stretch>
        </p:blipFill>
        <p:spPr bwMode="auto">
          <a:xfrm>
            <a:off x="4826820" y="4071942"/>
            <a:ext cx="4079044" cy="2552693"/>
          </a:xfrm>
          <a:prstGeom prst="rect">
            <a:avLst/>
          </a:prstGeom>
          <a:noFill/>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Expansion of mode types</a:t>
            </a:r>
            <a:br>
              <a:rPr lang="en-GB" sz="3600" dirty="0" smtClean="0"/>
            </a:br>
            <a:r>
              <a:rPr lang="en-GB" sz="3600" dirty="0" smtClean="0"/>
              <a:t>(Greater London)</a:t>
            </a:r>
            <a:endParaRPr lang="en-GB" sz="3600" dirty="0"/>
          </a:p>
        </p:txBody>
      </p:sp>
      <p:sp>
        <p:nvSpPr>
          <p:cNvPr id="6" name="Content Placeholder 5"/>
          <p:cNvSpPr>
            <a:spLocks noGrp="1"/>
          </p:cNvSpPr>
          <p:nvPr>
            <p:ph idx="1"/>
          </p:nvPr>
        </p:nvSpPr>
        <p:spPr/>
        <p:txBody>
          <a:bodyPr/>
          <a:lstStyle/>
          <a:p>
            <a:r>
              <a:rPr lang="en-GB" dirty="0" smtClean="0"/>
              <a:t>T</a:t>
            </a:r>
            <a:r>
              <a:rPr lang="en-GB" dirty="0" smtClean="0"/>
              <a:t>he following new mode counts are to be collected:</a:t>
            </a:r>
          </a:p>
          <a:p>
            <a:pPr lvl="1"/>
            <a:r>
              <a:rPr lang="en-GB" dirty="0" smtClean="0"/>
              <a:t>Underground</a:t>
            </a:r>
          </a:p>
          <a:p>
            <a:pPr lvl="1"/>
            <a:r>
              <a:rPr lang="en-GB" dirty="0" err="1" smtClean="0"/>
              <a:t>Overground</a:t>
            </a:r>
            <a:endParaRPr lang="en-GB" dirty="0" smtClean="0"/>
          </a:p>
          <a:p>
            <a:pPr lvl="1"/>
            <a:r>
              <a:rPr lang="en-GB" dirty="0" smtClean="0"/>
              <a:t>Docklands Light Rail (DLR)</a:t>
            </a:r>
          </a:p>
          <a:p>
            <a:pPr lvl="1"/>
            <a:r>
              <a:rPr lang="en-GB" dirty="0" smtClean="0"/>
              <a:t>Tram </a:t>
            </a:r>
            <a:r>
              <a:rPr lang="en-GB" dirty="0" smtClean="0">
                <a:solidFill>
                  <a:srgbClr val="FF0000"/>
                </a:solidFill>
              </a:rPr>
              <a:t>(all regions)</a:t>
            </a:r>
          </a:p>
          <a:p>
            <a:pPr lvl="1"/>
            <a:r>
              <a:rPr lang="en-GB" dirty="0" smtClean="0"/>
              <a:t>Water Service</a:t>
            </a:r>
          </a:p>
          <a:p>
            <a:pPr lvl="1"/>
            <a:r>
              <a:rPr lang="en-GB" dirty="0" smtClean="0"/>
              <a:t>National Rail</a:t>
            </a:r>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“Total Rail”</a:t>
            </a:r>
            <a:endParaRPr lang="en-GB" dirty="0"/>
          </a:p>
        </p:txBody>
      </p:sp>
      <p:sp>
        <p:nvSpPr>
          <p:cNvPr id="5" name="Content Placeholder 4"/>
          <p:cNvSpPr>
            <a:spLocks noGrp="1"/>
          </p:cNvSpPr>
          <p:nvPr>
            <p:ph sz="half" idx="1"/>
          </p:nvPr>
        </p:nvSpPr>
        <p:spPr>
          <a:xfrm>
            <a:off x="457200" y="1773936"/>
            <a:ext cx="4114800" cy="4623816"/>
          </a:xfrm>
        </p:spPr>
        <p:txBody>
          <a:bodyPr/>
          <a:lstStyle/>
          <a:p>
            <a:r>
              <a:rPr lang="en-GB" dirty="0" smtClean="0"/>
              <a:t>The existing “Train Passenger” count will be renamed “Total Rail”. The split between local and national services may be included for other TRICS regions in the future (starts with Greater London).</a:t>
            </a: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58372" name="Picture 4" descr="https://encrypted-tbn0.gstatic.com/images?q=tbn:ANd9GcRoiEXNl31K4v5GS-MhaXR99xQHi0RrpMw8rYXfrpqQqkba5AgBZXugf9mY">
            <a:hlinkClick r:id="rId5"/>
          </p:cNvPr>
          <p:cNvPicPr>
            <a:picLocks noChangeAspect="1" noChangeArrowheads="1"/>
          </p:cNvPicPr>
          <p:nvPr/>
        </p:nvPicPr>
        <p:blipFill>
          <a:blip r:embed="rId6" cstate="print"/>
          <a:srcRect/>
          <a:stretch>
            <a:fillRect/>
          </a:stretch>
        </p:blipFill>
        <p:spPr bwMode="auto">
          <a:xfrm>
            <a:off x="4572000" y="1714489"/>
            <a:ext cx="1785950" cy="1443048"/>
          </a:xfrm>
          <a:prstGeom prst="rect">
            <a:avLst/>
          </a:prstGeom>
          <a:noFill/>
        </p:spPr>
      </p:pic>
      <p:pic>
        <p:nvPicPr>
          <p:cNvPr id="58374" name="Picture 6" descr="http://www.railwaygazette.com/typo3temp/pics/tn_gb-transpennine-185_01_a7cfa395e2.jpg">
            <a:hlinkClick r:id="rId7"/>
          </p:cNvPr>
          <p:cNvPicPr>
            <a:picLocks noChangeAspect="1" noChangeArrowheads="1"/>
          </p:cNvPicPr>
          <p:nvPr/>
        </p:nvPicPr>
        <p:blipFill>
          <a:blip r:embed="rId8" cstate="print"/>
          <a:srcRect/>
          <a:stretch>
            <a:fillRect/>
          </a:stretch>
        </p:blipFill>
        <p:spPr bwMode="auto">
          <a:xfrm>
            <a:off x="5929322" y="3429000"/>
            <a:ext cx="1876414" cy="1394352"/>
          </a:xfrm>
          <a:prstGeom prst="rect">
            <a:avLst/>
          </a:prstGeom>
          <a:noFill/>
        </p:spPr>
      </p:pic>
      <p:pic>
        <p:nvPicPr>
          <p:cNvPr id="58376" name="Picture 8" descr="http://ukrailways1970tilltoday.me.uk/Peterborough_EC_HST_43257_in2010.jpg">
            <a:hlinkClick r:id="rId9"/>
          </p:cNvPr>
          <p:cNvPicPr>
            <a:picLocks noChangeAspect="1" noChangeArrowheads="1"/>
          </p:cNvPicPr>
          <p:nvPr/>
        </p:nvPicPr>
        <p:blipFill>
          <a:blip r:embed="rId10" cstate="print"/>
          <a:srcRect/>
          <a:stretch>
            <a:fillRect/>
          </a:stretch>
        </p:blipFill>
        <p:spPr bwMode="auto">
          <a:xfrm>
            <a:off x="6357950" y="5143512"/>
            <a:ext cx="2490761" cy="1534520"/>
          </a:xfrm>
          <a:prstGeom prst="rect">
            <a:avLst/>
          </a:prstGeom>
          <a:noFill/>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Servicing Vehicles count</a:t>
            </a:r>
            <a:br>
              <a:rPr lang="en-GB" dirty="0" smtClean="0"/>
            </a:br>
            <a:r>
              <a:rPr lang="en-GB" dirty="0" smtClean="0"/>
              <a:t>(Greater London)</a:t>
            </a:r>
            <a:endParaRPr lang="en-GB" dirty="0"/>
          </a:p>
        </p:txBody>
      </p:sp>
      <p:sp>
        <p:nvSpPr>
          <p:cNvPr id="4" name="Content Placeholder 3"/>
          <p:cNvSpPr>
            <a:spLocks noGrp="1"/>
          </p:cNvSpPr>
          <p:nvPr>
            <p:ph sz="half" idx="2"/>
          </p:nvPr>
        </p:nvSpPr>
        <p:spPr/>
        <p:txBody>
          <a:bodyPr/>
          <a:lstStyle/>
          <a:p>
            <a:r>
              <a:rPr lang="en-GB" dirty="0" smtClean="0"/>
              <a:t>Separate count of vehicles servicing individual sites (included in overall vehicles count).</a:t>
            </a:r>
          </a:p>
          <a:p>
            <a:r>
              <a:rPr lang="en-GB" dirty="0" smtClean="0"/>
              <a:t>Shown by direction and time period, split between cars, LGV’s, OGV(1) and OGV(2).</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61442" name="Picture 2" descr="http://2.bp.blogspot.com/-mLpJ4mTETDg/T8HU8_ZD_EI/AAAAAAAAEBc/f_VBkMQ0g_U/s1600/hybride_perrenot_casino_3.jpg">
            <a:hlinkClick r:id="rId5"/>
          </p:cNvPr>
          <p:cNvPicPr>
            <a:picLocks noChangeAspect="1" noChangeArrowheads="1"/>
          </p:cNvPicPr>
          <p:nvPr/>
        </p:nvPicPr>
        <p:blipFill>
          <a:blip r:embed="rId6" cstate="print"/>
          <a:srcRect/>
          <a:stretch>
            <a:fillRect/>
          </a:stretch>
        </p:blipFill>
        <p:spPr bwMode="auto">
          <a:xfrm>
            <a:off x="214282" y="3857628"/>
            <a:ext cx="4200256" cy="2795580"/>
          </a:xfrm>
          <a:prstGeom prst="rect">
            <a:avLst/>
          </a:prstGeom>
          <a:noFill/>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Origins/Destinations Count</a:t>
            </a:r>
            <a:br>
              <a:rPr lang="en-GB" dirty="0" smtClean="0"/>
            </a:br>
            <a:r>
              <a:rPr lang="en-GB" dirty="0" smtClean="0"/>
              <a:t>(Greater London)</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For applicable surveys, interviews will ask for origin/destination postcode information.</a:t>
            </a:r>
          </a:p>
          <a:p>
            <a:r>
              <a:rPr lang="en-GB" dirty="0" smtClean="0"/>
              <a:t>A simple table of postcodes and frequencies will be included in individual site records.</a:t>
            </a:r>
          </a:p>
          <a:p>
            <a:r>
              <a:rPr lang="en-GB" dirty="0" smtClean="0"/>
              <a:t>“Full interview” surveys only.</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60418" name="Picture 2" descr="http://upload.wikimedia.org/wikipedia/commons/f/f0/Arrows.png">
            <a:hlinkClick r:id="rId5"/>
          </p:cNvPr>
          <p:cNvPicPr>
            <a:picLocks noChangeAspect="1" noChangeArrowheads="1"/>
          </p:cNvPicPr>
          <p:nvPr/>
        </p:nvPicPr>
        <p:blipFill>
          <a:blip r:embed="rId6" cstate="print"/>
          <a:srcRect/>
          <a:stretch>
            <a:fillRect/>
          </a:stretch>
        </p:blipFill>
        <p:spPr bwMode="auto">
          <a:xfrm>
            <a:off x="5072066" y="2714620"/>
            <a:ext cx="3867150" cy="3867150"/>
          </a:xfrm>
          <a:prstGeom prst="rect">
            <a:avLst/>
          </a:prstGeom>
          <a:noFill/>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2014 TRICS Good Practice Guide</a:t>
            </a:r>
            <a:endParaRPr lang="en-GB" sz="3600" dirty="0"/>
          </a:p>
        </p:txBody>
      </p:sp>
      <p:sp>
        <p:nvSpPr>
          <p:cNvPr id="3" name="Content Placeholder 2"/>
          <p:cNvSpPr>
            <a:spLocks noGrp="1"/>
          </p:cNvSpPr>
          <p:nvPr>
            <p:ph sz="half" idx="1"/>
          </p:nvPr>
        </p:nvSpPr>
        <p:spPr/>
        <p:txBody>
          <a:bodyPr/>
          <a:lstStyle/>
          <a:p>
            <a:r>
              <a:rPr lang="en-GB" dirty="0" smtClean="0"/>
              <a:t>To be published this Summer.</a:t>
            </a:r>
          </a:p>
          <a:p>
            <a:r>
              <a:rPr lang="en-GB" dirty="0" smtClean="0"/>
              <a:t>Essential document for both users and recipients of TRICS data.</a:t>
            </a:r>
          </a:p>
          <a:p>
            <a:r>
              <a:rPr lang="en-GB" dirty="0" smtClean="0"/>
              <a:t>Updated every year.</a:t>
            </a:r>
          </a:p>
          <a:p>
            <a:r>
              <a:rPr lang="en-GB" dirty="0" smtClean="0"/>
              <a:t>Your feedback is welcomed.</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62466" name="Picture 2" descr="http://www.lawsociety.org.uk/uploadedImages/site-assets/checklist-512x267.jpg">
            <a:hlinkClick r:id="rId5"/>
          </p:cNvPr>
          <p:cNvPicPr>
            <a:picLocks noChangeAspect="1" noChangeArrowheads="1"/>
          </p:cNvPicPr>
          <p:nvPr/>
        </p:nvPicPr>
        <p:blipFill>
          <a:blip r:embed="rId6" cstate="print"/>
          <a:srcRect/>
          <a:stretch>
            <a:fillRect/>
          </a:stretch>
        </p:blipFill>
        <p:spPr bwMode="auto">
          <a:xfrm>
            <a:off x="4000496" y="3857628"/>
            <a:ext cx="4876800" cy="2543175"/>
          </a:xfrm>
          <a:prstGeom prst="rect">
            <a:avLst/>
          </a:prstGeom>
          <a:noFill/>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TRICS 7.1.2 – July 2014</a:t>
            </a:r>
            <a:endParaRPr lang="en-GB" dirty="0"/>
          </a:p>
        </p:txBody>
      </p:sp>
      <p:sp>
        <p:nvSpPr>
          <p:cNvPr id="3" name="Content Placeholder 2"/>
          <p:cNvSpPr>
            <a:spLocks noGrp="1"/>
          </p:cNvSpPr>
          <p:nvPr>
            <p:ph idx="1"/>
          </p:nvPr>
        </p:nvSpPr>
        <p:spPr/>
        <p:txBody>
          <a:bodyPr/>
          <a:lstStyle/>
          <a:p>
            <a:r>
              <a:rPr lang="en-GB" dirty="0" smtClean="0"/>
              <a:t>Note on saving and retrieving work</a:t>
            </a:r>
          </a:p>
          <a:p>
            <a:r>
              <a:rPr lang="en-GB" dirty="0" smtClean="0"/>
              <a:t>Re-naming of residential land use categories</a:t>
            </a:r>
          </a:p>
          <a:p>
            <a:r>
              <a:rPr lang="en-GB" dirty="0" smtClean="0"/>
              <a:t>Amended definitions for certain land use sub-categories</a:t>
            </a:r>
          </a:p>
          <a:p>
            <a:r>
              <a:rPr lang="en-GB" dirty="0" smtClean="0"/>
              <a:t>“Parking Capacity” percentage figures</a:t>
            </a:r>
          </a:p>
          <a:p>
            <a:r>
              <a:rPr lang="en-GB" dirty="0" smtClean="0"/>
              <a:t>Summary of 85</a:t>
            </a:r>
            <a:r>
              <a:rPr lang="en-GB" baseline="30000" dirty="0" smtClean="0"/>
              <a:t>th</a:t>
            </a:r>
            <a:r>
              <a:rPr lang="en-GB" dirty="0" smtClean="0"/>
              <a:t>/15</a:t>
            </a:r>
            <a:r>
              <a:rPr lang="en-GB" baseline="30000" dirty="0" smtClean="0"/>
              <a:t>th</a:t>
            </a:r>
            <a:r>
              <a:rPr lang="en-GB" dirty="0" smtClean="0"/>
              <a:t> percentile trip rates</a:t>
            </a:r>
          </a:p>
          <a:p>
            <a:r>
              <a:rPr lang="en-GB" dirty="0" smtClean="0"/>
              <a:t>Show on-site parking spaces in site lists</a:t>
            </a:r>
          </a:p>
          <a:p>
            <a:r>
              <a:rPr lang="en-GB" dirty="0" smtClean="0"/>
              <a:t>Split public transport types in mode split pie charts</a:t>
            </a:r>
          </a:p>
          <a:p>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TRICS 7.1.2 – July 2014</a:t>
            </a:r>
            <a:endParaRPr lang="en-GB" dirty="0"/>
          </a:p>
        </p:txBody>
      </p:sp>
      <p:sp>
        <p:nvSpPr>
          <p:cNvPr id="3" name="Content Placeholder 2"/>
          <p:cNvSpPr>
            <a:spLocks noGrp="1"/>
          </p:cNvSpPr>
          <p:nvPr>
            <p:ph idx="1"/>
          </p:nvPr>
        </p:nvSpPr>
        <p:spPr/>
        <p:txBody>
          <a:bodyPr/>
          <a:lstStyle/>
          <a:p>
            <a:r>
              <a:rPr lang="en-GB" dirty="0" smtClean="0"/>
              <a:t>Add day of week to Selected Days line graph</a:t>
            </a:r>
          </a:p>
          <a:p>
            <a:r>
              <a:rPr lang="en-GB" dirty="0" smtClean="0"/>
              <a:t>Quick access to sites from Selected Days line graph</a:t>
            </a:r>
          </a:p>
          <a:p>
            <a:r>
              <a:rPr lang="en-GB" dirty="0" smtClean="0"/>
              <a:t>“Spaces” TRP changed to “Parking”</a:t>
            </a:r>
          </a:p>
          <a:p>
            <a:r>
              <a:rPr lang="en-GB" dirty="0" smtClean="0"/>
              <a:t>“Estimate” value to be kept when switching modes</a:t>
            </a: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dirty="0" smtClean="0"/>
              <a:t>Note on saving and retrieving work</a:t>
            </a:r>
            <a:endParaRPr lang="en-GB" sz="3600" dirty="0"/>
          </a:p>
        </p:txBody>
      </p:sp>
      <p:sp>
        <p:nvSpPr>
          <p:cNvPr id="6" name="Content Placeholder 5"/>
          <p:cNvSpPr>
            <a:spLocks noGrp="1"/>
          </p:cNvSpPr>
          <p:nvPr>
            <p:ph sz="half" idx="1"/>
          </p:nvPr>
        </p:nvSpPr>
        <p:spPr>
          <a:xfrm>
            <a:off x="457200" y="1773936"/>
            <a:ext cx="5329246" cy="4623816"/>
          </a:xfrm>
        </p:spPr>
        <p:txBody>
          <a:bodyPr/>
          <a:lstStyle/>
          <a:p>
            <a:r>
              <a:rPr lang="en-GB" dirty="0" smtClean="0"/>
              <a:t>Not possible to retrieve saved work across different TRICS versions.</a:t>
            </a:r>
          </a:p>
          <a:p>
            <a:r>
              <a:rPr lang="en-GB" dirty="0" smtClean="0"/>
              <a:t>Users can download off-line versions and keep saved work indefinitely.</a:t>
            </a:r>
          </a:p>
          <a:p>
            <a:r>
              <a:rPr lang="en-GB" dirty="0" smtClean="0"/>
              <a:t>New note will explain this.</a:t>
            </a: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050" name="Picture 2" descr="http://www.nedocs.com/images/blog/Save%20File%20-%20OCR%20final%20step.png">
            <a:hlinkClick r:id="rId5"/>
          </p:cNvPr>
          <p:cNvPicPr>
            <a:picLocks noChangeAspect="1" noChangeArrowheads="1"/>
          </p:cNvPicPr>
          <p:nvPr/>
        </p:nvPicPr>
        <p:blipFill>
          <a:blip r:embed="rId6" cstate="print"/>
          <a:srcRect/>
          <a:stretch>
            <a:fillRect/>
          </a:stretch>
        </p:blipFill>
        <p:spPr bwMode="auto">
          <a:xfrm>
            <a:off x="6000760" y="3643314"/>
            <a:ext cx="3009904" cy="3009904"/>
          </a:xfrm>
          <a:prstGeom prst="rect">
            <a:avLst/>
          </a:prstGeom>
          <a:noFill/>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smtClean="0"/>
              <a:t>Re-naming of Residential land use categories</a:t>
            </a:r>
            <a:endParaRPr lang="en-GB" sz="2800" dirty="0"/>
          </a:p>
        </p:txBody>
      </p:sp>
      <p:sp>
        <p:nvSpPr>
          <p:cNvPr id="7" name="Content Placeholder 6"/>
          <p:cNvSpPr>
            <a:spLocks noGrp="1"/>
          </p:cNvSpPr>
          <p:nvPr>
            <p:ph sz="half" idx="2"/>
          </p:nvPr>
        </p:nvSpPr>
        <p:spPr>
          <a:xfrm>
            <a:off x="928662" y="1773936"/>
            <a:ext cx="7758138" cy="4623816"/>
          </a:xfrm>
        </p:spPr>
        <p:txBody>
          <a:bodyPr>
            <a:normAutofit/>
          </a:bodyPr>
          <a:lstStyle/>
          <a:p>
            <a:r>
              <a:rPr lang="en-GB" dirty="0" smtClean="0"/>
              <a:t>03/A: Houses Privately Owned</a:t>
            </a:r>
          </a:p>
          <a:p>
            <a:r>
              <a:rPr lang="en-GB" dirty="0" smtClean="0"/>
              <a:t>03/B: Affordable/Local Authority Houses</a:t>
            </a:r>
          </a:p>
          <a:p>
            <a:r>
              <a:rPr lang="en-GB" dirty="0" smtClean="0"/>
              <a:t>03/C: Flats Privately Owned</a:t>
            </a:r>
          </a:p>
          <a:p>
            <a:r>
              <a:rPr lang="en-GB" dirty="0" smtClean="0"/>
              <a:t>03/D: Affordable/Local Authority Flats</a:t>
            </a:r>
          </a:p>
          <a:p>
            <a:r>
              <a:rPr lang="en-GB" dirty="0" smtClean="0"/>
              <a:t>03/K: Mixed Private Housing (Houses &amp; Flats)</a:t>
            </a:r>
          </a:p>
          <a:p>
            <a:r>
              <a:rPr lang="en-GB" dirty="0" smtClean="0"/>
              <a:t>03/L: Mixed Affordable Housing (Houses &amp; Flats)</a:t>
            </a:r>
          </a:p>
          <a:p>
            <a:r>
              <a:rPr lang="en-GB" dirty="0" smtClean="0"/>
              <a:t>03/M: Mixed Private/Affordable Housing</a:t>
            </a:r>
            <a:endParaRPr lang="en-GB" dirty="0"/>
          </a:p>
        </p:txBody>
      </p:sp>
      <p:pic>
        <p:nvPicPr>
          <p:cNvPr id="8"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0484" name="Picture 4" descr="http://i.dailymail.co.uk/i/pix/2008/09/11/article-1054557-0289DBBB000004B0-841_468x304.jpg">
            <a:hlinkClick r:id="rId5"/>
          </p:cNvPr>
          <p:cNvPicPr>
            <a:picLocks noChangeAspect="1" noChangeArrowheads="1"/>
          </p:cNvPicPr>
          <p:nvPr/>
        </p:nvPicPr>
        <p:blipFill>
          <a:blip r:embed="rId6" cstate="print"/>
          <a:srcRect/>
          <a:stretch>
            <a:fillRect/>
          </a:stretch>
        </p:blipFill>
        <p:spPr bwMode="auto">
          <a:xfrm>
            <a:off x="214282" y="5000636"/>
            <a:ext cx="2928958" cy="1681155"/>
          </a:xfrm>
          <a:prstGeom prst="rect">
            <a:avLst/>
          </a:prstGeom>
          <a:noFill/>
        </p:spPr>
      </p:pic>
      <p:pic>
        <p:nvPicPr>
          <p:cNvPr id="20488" name="Picture 8" descr="http://www.morrishomes.co.uk/media/530074/web_2.jpg">
            <a:hlinkClick r:id="rId7"/>
          </p:cNvPr>
          <p:cNvPicPr>
            <a:picLocks noChangeAspect="1" noChangeArrowheads="1"/>
          </p:cNvPicPr>
          <p:nvPr/>
        </p:nvPicPr>
        <p:blipFill>
          <a:blip r:embed="rId8" cstate="print"/>
          <a:srcRect/>
          <a:stretch>
            <a:fillRect/>
          </a:stretch>
        </p:blipFill>
        <p:spPr bwMode="auto">
          <a:xfrm>
            <a:off x="3357554" y="4993252"/>
            <a:ext cx="5567346" cy="1693303"/>
          </a:xfrm>
          <a:prstGeom prst="rect">
            <a:avLst/>
          </a:prstGeom>
          <a:noFill/>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Amended definitions for certain land use sub-categories</a:t>
            </a:r>
            <a:endParaRPr lang="en-GB" sz="2800" dirty="0"/>
          </a:p>
        </p:txBody>
      </p:sp>
      <p:sp>
        <p:nvSpPr>
          <p:cNvPr id="4" name="Content Placeholder 3"/>
          <p:cNvSpPr>
            <a:spLocks noGrp="1"/>
          </p:cNvSpPr>
          <p:nvPr>
            <p:ph sz="half" idx="2"/>
          </p:nvPr>
        </p:nvSpPr>
        <p:spPr/>
        <p:txBody>
          <a:bodyPr/>
          <a:lstStyle/>
          <a:p>
            <a:r>
              <a:rPr lang="en-GB" dirty="0" smtClean="0"/>
              <a:t>Amended definitions for the following sub-categories:</a:t>
            </a:r>
          </a:p>
          <a:p>
            <a:pPr lvl="1"/>
            <a:r>
              <a:rPr lang="en-GB" dirty="0" smtClean="0"/>
              <a:t>Nursing Home</a:t>
            </a:r>
          </a:p>
          <a:p>
            <a:pPr lvl="1"/>
            <a:r>
              <a:rPr lang="en-GB" dirty="0" smtClean="0"/>
              <a:t>Care Home</a:t>
            </a:r>
          </a:p>
          <a:p>
            <a:pPr lvl="1"/>
            <a:r>
              <a:rPr lang="en-GB" dirty="0" smtClean="0"/>
              <a:t>Pub/Restaurant</a:t>
            </a:r>
          </a:p>
          <a:p>
            <a:pPr lvl="1"/>
            <a:r>
              <a:rPr lang="en-GB" dirty="0" smtClean="0"/>
              <a:t>Public House (without restaurant)</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1508" name="Picture 4" descr="http://www.lifestylecare.co.uk/images/showreal/nursing-home7.jpg">
            <a:hlinkClick r:id="rId5"/>
          </p:cNvPr>
          <p:cNvPicPr>
            <a:picLocks noChangeAspect="1" noChangeArrowheads="1"/>
          </p:cNvPicPr>
          <p:nvPr/>
        </p:nvPicPr>
        <p:blipFill>
          <a:blip r:embed="rId6" cstate="print"/>
          <a:srcRect/>
          <a:stretch>
            <a:fillRect/>
          </a:stretch>
        </p:blipFill>
        <p:spPr bwMode="auto">
          <a:xfrm>
            <a:off x="214282" y="4327736"/>
            <a:ext cx="4143404" cy="2405848"/>
          </a:xfrm>
          <a:prstGeom prst="rect">
            <a:avLst/>
          </a:prstGeom>
          <a:noFill/>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“Parking Capacity” percentage figures</a:t>
            </a:r>
            <a:endParaRPr lang="en-GB" sz="2800" dirty="0"/>
          </a:p>
        </p:txBody>
      </p:sp>
      <p:sp>
        <p:nvSpPr>
          <p:cNvPr id="4" name="Content Placeholder 3"/>
          <p:cNvSpPr>
            <a:spLocks noGrp="1"/>
          </p:cNvSpPr>
          <p:nvPr>
            <p:ph sz="half" idx="2"/>
          </p:nvPr>
        </p:nvSpPr>
        <p:spPr>
          <a:xfrm>
            <a:off x="4000496" y="1773936"/>
            <a:ext cx="4686304" cy="4623816"/>
          </a:xfrm>
        </p:spPr>
        <p:txBody>
          <a:bodyPr/>
          <a:lstStyle/>
          <a:p>
            <a:r>
              <a:rPr lang="en-GB" dirty="0" smtClean="0"/>
              <a:t>“Parking Capacity” based on on-site parking spaces and parking accumulation</a:t>
            </a:r>
          </a:p>
          <a:p>
            <a:r>
              <a:rPr lang="en-GB" dirty="0" smtClean="0"/>
              <a:t>Shown as a percentage figure that displays the maximum car park occupancy level during a survey.</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2530" name="Picture 2" descr="http://www.cherwell.gov.uk/media/image/7/b/Car_park.jpg">
            <a:hlinkClick r:id="rId5"/>
          </p:cNvPr>
          <p:cNvPicPr>
            <a:picLocks noChangeAspect="1" noChangeArrowheads="1"/>
          </p:cNvPicPr>
          <p:nvPr/>
        </p:nvPicPr>
        <p:blipFill>
          <a:blip r:embed="rId6" cstate="print"/>
          <a:srcRect/>
          <a:stretch>
            <a:fillRect/>
          </a:stretch>
        </p:blipFill>
        <p:spPr bwMode="auto">
          <a:xfrm>
            <a:off x="214282" y="4214818"/>
            <a:ext cx="3657585" cy="2438390"/>
          </a:xfrm>
          <a:prstGeom prst="rect">
            <a:avLst/>
          </a:prstGeom>
          <a:noFill/>
        </p:spPr>
      </p:pic>
      <p:pic>
        <p:nvPicPr>
          <p:cNvPr id="22532" name="Picture 4" descr="http://www.altonstreet.nhs.uk/website/M81044/files/blue_parking_sign2.jpg">
            <a:hlinkClick r:id="rId7"/>
          </p:cNvPr>
          <p:cNvPicPr>
            <a:picLocks noChangeAspect="1" noChangeArrowheads="1"/>
          </p:cNvPicPr>
          <p:nvPr/>
        </p:nvPicPr>
        <p:blipFill>
          <a:blip r:embed="rId8" cstate="print"/>
          <a:srcRect/>
          <a:stretch>
            <a:fillRect/>
          </a:stretch>
        </p:blipFill>
        <p:spPr bwMode="auto">
          <a:xfrm>
            <a:off x="857224" y="1500174"/>
            <a:ext cx="2414583" cy="2414584"/>
          </a:xfrm>
          <a:prstGeom prst="rect">
            <a:avLst/>
          </a:prstGeom>
          <a:noFill/>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Summary of 85</a:t>
            </a:r>
            <a:r>
              <a:rPr lang="en-GB" sz="2800" baseline="30000" dirty="0" smtClean="0"/>
              <a:t>th</a:t>
            </a:r>
            <a:r>
              <a:rPr lang="en-GB" sz="2800" dirty="0" smtClean="0"/>
              <a:t>/15</a:t>
            </a:r>
            <a:r>
              <a:rPr lang="en-GB" sz="2800" baseline="30000" dirty="0" smtClean="0"/>
              <a:t>th</a:t>
            </a:r>
            <a:r>
              <a:rPr lang="en-GB" sz="2800" dirty="0" smtClean="0"/>
              <a:t> percentile trip rates</a:t>
            </a:r>
            <a:endParaRPr lang="en-GB" sz="2800" dirty="0"/>
          </a:p>
        </p:txBody>
      </p:sp>
      <p:sp>
        <p:nvSpPr>
          <p:cNvPr id="3" name="Content Placeholder 2"/>
          <p:cNvSpPr>
            <a:spLocks noGrp="1"/>
          </p:cNvSpPr>
          <p:nvPr>
            <p:ph sz="half" idx="1"/>
          </p:nvPr>
        </p:nvSpPr>
        <p:spPr/>
        <p:txBody>
          <a:bodyPr/>
          <a:lstStyle/>
          <a:p>
            <a:r>
              <a:rPr lang="en-GB" dirty="0" smtClean="0"/>
              <a:t>Site reference codes and actual trip rates of 8</a:t>
            </a:r>
            <a:r>
              <a:rPr lang="en-GB" baseline="30000" dirty="0" smtClean="0"/>
              <a:t>th</a:t>
            </a:r>
            <a:r>
              <a:rPr lang="en-GB" dirty="0" smtClean="0"/>
              <a:t> and 15</a:t>
            </a:r>
            <a:r>
              <a:rPr lang="en-GB" baseline="30000" dirty="0" smtClean="0"/>
              <a:t>th</a:t>
            </a:r>
            <a:r>
              <a:rPr lang="en-GB" dirty="0" smtClean="0"/>
              <a:t> percentile sites in rank order lists to be displayed.</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3554" name="Picture 2" descr="http://viewableimpression.co.uk/wp-content/uploads/2013/01/0208_WVrichpoor.jpg">
            <a:hlinkClick r:id="rId5"/>
          </p:cNvPr>
          <p:cNvPicPr>
            <a:picLocks noChangeAspect="1" noChangeArrowheads="1"/>
          </p:cNvPicPr>
          <p:nvPr/>
        </p:nvPicPr>
        <p:blipFill>
          <a:blip r:embed="rId6" cstate="print"/>
          <a:srcRect/>
          <a:stretch>
            <a:fillRect/>
          </a:stretch>
        </p:blipFill>
        <p:spPr bwMode="auto">
          <a:xfrm>
            <a:off x="4357686" y="3214686"/>
            <a:ext cx="4677098" cy="3509984"/>
          </a:xfrm>
          <a:prstGeom prst="rect">
            <a:avLst/>
          </a:prstGeom>
          <a:noFill/>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489</TotalTime>
  <Words>3420</Words>
  <Application>Microsoft Office PowerPoint</Application>
  <PresentationFormat>On-screen Show (4:3)</PresentationFormat>
  <Paragraphs>159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Module</vt:lpstr>
      <vt:lpstr>TRICS System Developments &amp; Good Practice in 2014</vt:lpstr>
      <vt:lpstr>System Developments</vt:lpstr>
      <vt:lpstr>TRICS 7.1.2 – July 2014</vt:lpstr>
      <vt:lpstr>TRICS 7.1.2 – July 2014</vt:lpstr>
      <vt:lpstr>Note on saving and retrieving work</vt:lpstr>
      <vt:lpstr>Re-naming of Residential land use categories</vt:lpstr>
      <vt:lpstr>Amended definitions for certain land use sub-categories</vt:lpstr>
      <vt:lpstr>“Parking Capacity” percentage figures</vt:lpstr>
      <vt:lpstr>Summary of 85th/15th percentile trip rates</vt:lpstr>
      <vt:lpstr>Show on-site parking spaces in site lists</vt:lpstr>
      <vt:lpstr>Split public transport types in mode split pie charts</vt:lpstr>
      <vt:lpstr>Add “Day of Week” to Selected Days line graph</vt:lpstr>
      <vt:lpstr>Quick access to sites from Selected Days line graph</vt:lpstr>
      <vt:lpstr>“Spaces” Trip Rate Parameter changed to “Parking”</vt:lpstr>
      <vt:lpstr>“Estimate” value to be kept when switching modes</vt:lpstr>
      <vt:lpstr>TRICS 7.1.3 – Sept 2014</vt:lpstr>
      <vt:lpstr>TRICS 7.1.3 – Sept 2014</vt:lpstr>
      <vt:lpstr>New land use sub-categories</vt:lpstr>
      <vt:lpstr>Link to car ownership rates on the internet</vt:lpstr>
      <vt:lpstr>New “Town House” dwelling type</vt:lpstr>
      <vt:lpstr>Introduction of “peak hour analysis” bar chart</vt:lpstr>
      <vt:lpstr>“Parking per Dwelling”  in Residential rank order lists</vt:lpstr>
      <vt:lpstr>Expansion of mode types (Greater London)</vt:lpstr>
      <vt:lpstr>“Total Rail”</vt:lpstr>
      <vt:lpstr>Servicing Vehicles count (Greater London)</vt:lpstr>
      <vt:lpstr>Origins/Destinations Count (Greater London)</vt:lpstr>
      <vt:lpstr>2014 TRICS Good Practice Guide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C</dc:creator>
  <cp:lastModifiedBy>Mr C</cp:lastModifiedBy>
  <cp:revision>79</cp:revision>
  <dcterms:created xsi:type="dcterms:W3CDTF">2014-06-02T08:26:06Z</dcterms:created>
  <dcterms:modified xsi:type="dcterms:W3CDTF">2014-06-03T10:19:35Z</dcterms:modified>
</cp:coreProperties>
</file>