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 id="2147483794" r:id="rId3"/>
    <p:sldMasterId id="2147483806" r:id="rId4"/>
  </p:sldMasterIdLst>
  <p:notesMasterIdLst>
    <p:notesMasterId r:id="rId20"/>
  </p:notesMasterIdLst>
  <p:sldIdLst>
    <p:sldId id="283" r:id="rId5"/>
    <p:sldId id="284" r:id="rId6"/>
    <p:sldId id="285" r:id="rId7"/>
    <p:sldId id="272" r:id="rId8"/>
    <p:sldId id="273" r:id="rId9"/>
    <p:sldId id="278" r:id="rId10"/>
    <p:sldId id="274" r:id="rId11"/>
    <p:sldId id="275" r:id="rId12"/>
    <p:sldId id="277" r:id="rId13"/>
    <p:sldId id="276" r:id="rId14"/>
    <p:sldId id="279" r:id="rId15"/>
    <p:sldId id="280" r:id="rId16"/>
    <p:sldId id="286" r:id="rId17"/>
    <p:sldId id="287" r:id="rId18"/>
    <p:sldId id="288" r:id="rId19"/>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2" autoAdjust="0"/>
    <p:restoredTop sz="79977" autoAdjust="0"/>
  </p:normalViewPr>
  <p:slideViewPr>
    <p:cSldViewPr>
      <p:cViewPr>
        <p:scale>
          <a:sx n="90" d="100"/>
          <a:sy n="90" d="100"/>
        </p:scale>
        <p:origin x="-181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13082B-8483-4ED0-B3A0-DCF790E2133B}" type="datetimeFigureOut">
              <a:rPr lang="en-US"/>
              <a:pPr>
                <a:defRPr/>
              </a:pPr>
              <a:t>6/3/2014</a:t>
            </a:fld>
            <a:endParaRPr lang="en-GB"/>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488403-852C-453D-B934-C0AACD32937B}" type="slidenum">
              <a:rPr lang="en-GB"/>
              <a:pPr>
                <a:defRPr/>
              </a:pPr>
              <a:t>‹#›</a:t>
            </a:fld>
            <a:endParaRPr lang="en-GB"/>
          </a:p>
        </p:txBody>
      </p:sp>
    </p:spTree>
    <p:extLst>
      <p:ext uri="{BB962C8B-B14F-4D97-AF65-F5344CB8AC3E}">
        <p14:creationId xmlns:p14="http://schemas.microsoft.com/office/powerpoint/2010/main" val="3282988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t>This presentation provides an outline of a proposed new Module to be developed</a:t>
            </a:r>
            <a:r>
              <a:rPr lang="en-GB" baseline="0" dirty="0" smtClean="0"/>
              <a:t> by TRICS</a:t>
            </a:r>
            <a:r>
              <a:rPr lang="en-GB" dirty="0" smtClean="0"/>
              <a:t>.  Many of you will be aware that in 2012</a:t>
            </a:r>
            <a:r>
              <a:rPr lang="en-GB" baseline="0" dirty="0" smtClean="0"/>
              <a:t> </a:t>
            </a:r>
            <a:r>
              <a:rPr lang="en-GB" dirty="0" smtClean="0"/>
              <a:t>I presented a paper showing the proposed</a:t>
            </a:r>
            <a:r>
              <a:rPr lang="en-GB" baseline="0" dirty="0" smtClean="0"/>
              <a:t> new TRICS 7 design.  This is very much in the same line, I will try and give you an idea of what TRICS are thinking of doing and I would like to hear your views.</a:t>
            </a:r>
            <a:endParaRPr lang="en-GB" dirty="0" smtClean="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Clicking “Create New Postcode Data” will open a standard template that Excel</a:t>
            </a:r>
            <a:r>
              <a:rPr lang="en-GB" baseline="0" dirty="0" smtClean="0"/>
              <a:t> data can be imported into or manual input can be undertaken.  Saving will then record data within Site Documents and place summary within Postcode Data Sheet.  Similar sheets will also need to be created for the other types of Survey.  Questionnaire Data should have a link to Survey Monkey or similar site.</a:t>
            </a:r>
          </a:p>
          <a:p>
            <a:endParaRPr lang="en-GB" baseline="0" dirty="0" smtClean="0"/>
          </a:p>
          <a:p>
            <a:r>
              <a:rPr lang="en-GB" baseline="0" dirty="0" smtClean="0"/>
              <a:t>The system must be able to take existing survey data from other systems, like </a:t>
            </a:r>
            <a:r>
              <a:rPr lang="en-GB" baseline="0" dirty="0" err="1" smtClean="0"/>
              <a:t>iTrace</a:t>
            </a:r>
            <a:r>
              <a:rPr lang="en-GB" baseline="0" dirty="0" smtClean="0"/>
              <a:t>, and put them into TRICS TPM.  Perhaps need to look at exporting existing data into CSV format, which user can then paste into a standard </a:t>
            </a:r>
            <a:r>
              <a:rPr lang="en-GB" baseline="0" dirty="0" err="1" smtClean="0"/>
              <a:t>iTrace</a:t>
            </a:r>
            <a:r>
              <a:rPr lang="en-GB" baseline="0" dirty="0" smtClean="0"/>
              <a:t> to TRICS TPM template.</a:t>
            </a:r>
          </a:p>
          <a:p>
            <a:endParaRPr lang="en-GB" baseline="0" dirty="0" smtClean="0"/>
          </a:p>
          <a:p>
            <a:r>
              <a:rPr lang="en-GB" baseline="0" dirty="0" smtClean="0"/>
              <a:t>The map would be linked to travel plan type and travel plan category, and could show catchment areas.</a:t>
            </a:r>
          </a:p>
          <a:p>
            <a:endParaRPr lang="en-GB" baseline="0" dirty="0" smtClean="0"/>
          </a:p>
          <a:p>
            <a:r>
              <a:rPr lang="en-GB" u="sng" baseline="0" dirty="0" smtClean="0"/>
              <a:t>SAM Data </a:t>
            </a:r>
            <a:r>
              <a:rPr lang="en-GB" baseline="0" dirty="0" smtClean="0"/>
              <a:t>– List of SAM Surveys with PDF Documents</a:t>
            </a:r>
          </a:p>
          <a:p>
            <a:endParaRPr lang="en-GB" baseline="0" dirty="0" smtClean="0"/>
          </a:p>
          <a:p>
            <a:r>
              <a:rPr lang="en-GB" baseline="0" dirty="0" smtClean="0"/>
              <a:t>Button to contact TRICS to organise a SAM Survey opens Outlook with possibly standard text.</a:t>
            </a:r>
          </a:p>
          <a:p>
            <a:endParaRPr lang="en-GB" baseline="0" dirty="0" smtClean="0"/>
          </a:p>
          <a:p>
            <a:r>
              <a:rPr lang="en-GB" u="sng" baseline="0" dirty="0" smtClean="0"/>
              <a:t>Questionnaire Data </a:t>
            </a:r>
            <a:r>
              <a:rPr lang="en-GB" baseline="0" dirty="0" smtClean="0"/>
              <a:t>– Button to Open Questionnaire Template</a:t>
            </a:r>
          </a:p>
          <a:p>
            <a:endParaRPr lang="en-GB" baseline="0" dirty="0" smtClean="0"/>
          </a:p>
          <a:p>
            <a:r>
              <a:rPr lang="en-GB" baseline="0" dirty="0" smtClean="0"/>
              <a:t>Input Template for results</a:t>
            </a:r>
          </a:p>
          <a:p>
            <a:endParaRPr lang="en-GB" baseline="0" dirty="0" smtClean="0"/>
          </a:p>
          <a:p>
            <a:r>
              <a:rPr lang="en-GB" baseline="0" dirty="0" smtClean="0"/>
              <a:t>List of Questions with Radio buttons – Data/Graphs/Tables/Charts then displayed similar to above.</a:t>
            </a:r>
          </a:p>
          <a:p>
            <a:endParaRPr lang="en-GB" baseline="0" dirty="0" smtClean="0"/>
          </a:p>
          <a:p>
            <a:r>
              <a:rPr lang="en-GB" u="sng" baseline="0" dirty="0" smtClean="0"/>
              <a:t>Site Audits </a:t>
            </a:r>
            <a:r>
              <a:rPr lang="en-GB" baseline="0" dirty="0" smtClean="0"/>
              <a:t>- Button to Open Questionnaire Template</a:t>
            </a:r>
          </a:p>
          <a:p>
            <a:endParaRPr lang="en-GB" baseline="0" dirty="0" smtClean="0"/>
          </a:p>
          <a:p>
            <a:r>
              <a:rPr lang="en-GB" baseline="0" dirty="0" smtClean="0"/>
              <a:t>Input Template for results</a:t>
            </a:r>
          </a:p>
          <a:p>
            <a:endParaRPr lang="en-GB" baseline="0" dirty="0" smtClean="0"/>
          </a:p>
          <a:p>
            <a:r>
              <a:rPr lang="en-GB" baseline="0" dirty="0" smtClean="0"/>
              <a:t>List of Questions with Radio buttons – Data/Graphs/Tables/Charts then displayed similar to above</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72905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notes area for each organisation, not to be viewed by</a:t>
            </a:r>
            <a:r>
              <a:rPr lang="en-GB" baseline="0" dirty="0" smtClean="0"/>
              <a:t> other organisations or users</a:t>
            </a:r>
          </a:p>
          <a:p>
            <a:endParaRPr lang="en-GB" baseline="0" dirty="0" smtClean="0"/>
          </a:p>
          <a:p>
            <a:r>
              <a:rPr lang="en-GB" baseline="0" dirty="0" smtClean="0"/>
              <a:t>Facility to Add, Edit and Delete</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78281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list of standard documents controlled centrally by TRICS, to consist of survey</a:t>
            </a:r>
            <a:r>
              <a:rPr lang="en-GB" baseline="0" dirty="0" smtClean="0"/>
              <a:t> input templates, reports, travel plans, questionnaire survey questions etc.  Once opened these can be changed/personalised, however, only way to add to this list is via TRICS management control. JMP could produce some standard document templates for consultation, along with some accompanying guidelines on the information that is to be provided.</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78281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Technical Working Group will be created</a:t>
            </a:r>
            <a:r>
              <a:rPr lang="en-GB" baseline="0" dirty="0" smtClean="0"/>
              <a:t> to involved a number of Travel Planners from Consultancies, Local Authorities and other Organisations to ensure the system is what is actually needed.</a:t>
            </a:r>
            <a:endParaRPr lang="en-GB" dirty="0" smtClean="0"/>
          </a:p>
          <a:p>
            <a:endParaRPr lang="en-GB" dirty="0" smtClean="0"/>
          </a:p>
          <a:p>
            <a:r>
              <a:rPr lang="en-GB" dirty="0" smtClean="0"/>
              <a:t>As with the TRICS7 design programme we are intending to invite users</a:t>
            </a:r>
            <a:r>
              <a:rPr lang="en-GB" baseline="0" dirty="0" smtClean="0"/>
              <a:t> to get involved in the development and testing of the system.  With their comments being recorded via </a:t>
            </a:r>
            <a:r>
              <a:rPr lang="en-GB" baseline="0" dirty="0" err="1" smtClean="0"/>
              <a:t>SurveyMonkey</a:t>
            </a:r>
            <a:r>
              <a:rPr lang="en-GB" baseline="0" dirty="0" smtClean="0"/>
              <a:t>, this method was very successful during previous consultations, so we are not intending to change it.</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always with things we do at TRICS, you the Users are very important.  Our systems are designed to make your lives easier, therefore, the more you get involved the better</a:t>
            </a:r>
            <a:r>
              <a:rPr lang="en-GB" baseline="0" dirty="0" smtClean="0"/>
              <a:t> the system will be.  Even if you are not involved in the Travel Planning field, suggest to your colleagues that could get involved.</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do you think?</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t>I would</a:t>
            </a:r>
            <a:r>
              <a:rPr lang="en-GB" baseline="0" dirty="0" smtClean="0"/>
              <a:t> like</a:t>
            </a:r>
            <a:r>
              <a:rPr lang="en-GB" dirty="0" smtClean="0"/>
              <a:t> to introduce you to TRICS TPM, which is a project to design a Travel Planning Monitoring Tool</a:t>
            </a:r>
            <a:r>
              <a:rPr lang="en-GB" baseline="0" dirty="0" smtClean="0"/>
              <a:t> which has come about by a number of requests from various people suggesting that TRICS could use its extensive knowledge to create a system that is efficient, adaptable and user friendly.  It is envisaged that the system will be completely separate from TRICS, but will build upon our experience in users interfaces, data collection and data display. </a:t>
            </a:r>
          </a:p>
          <a:p>
            <a:pPr eaLnBrk="1" hangingPunct="1">
              <a:spcBef>
                <a:spcPct val="0"/>
              </a:spcBef>
            </a:pPr>
            <a:endParaRPr lang="en-GB" baseline="0" dirty="0" smtClean="0"/>
          </a:p>
          <a:p>
            <a:pPr eaLnBrk="1" hangingPunct="1">
              <a:spcBef>
                <a:spcPct val="0"/>
              </a:spcBef>
            </a:pPr>
            <a:r>
              <a:rPr lang="en-GB" dirty="0" smtClean="0"/>
              <a:t>We are currently at an early stage in the development of the design, having been recently investigating system framework options, but we can offer you a glimpse at the concept this morning. </a:t>
            </a:r>
          </a:p>
          <a:p>
            <a:pPr eaLnBrk="1" hangingPunct="1">
              <a:spcBef>
                <a:spcPct val="0"/>
              </a:spcBef>
            </a:pPr>
            <a:endParaRPr lang="en-GB" dirty="0" smtClean="0"/>
          </a:p>
          <a:p>
            <a:pPr eaLnBrk="1" hangingPunct="1">
              <a:spcBef>
                <a:spcPct val="0"/>
              </a:spcBef>
            </a:pPr>
            <a:r>
              <a:rPr lang="en-GB" dirty="0" smtClean="0"/>
              <a:t>During this afternoon’s open forum session everyone will have the chance to give us their ideas and discuss these as a group, but for now I’d like to go through a few mock-up screenshots to give you a first glance at the kind of thing we are looking at introducing. We’ve actually made some minor tweaks already to the example you are about to see, but this gives a good initial view of how we see the layout and design of TRICS evolving.</a:t>
            </a:r>
            <a:endParaRPr lang="en-GB" dirty="0" smtClean="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with all our systems we are trying to make it as easy to use as possible.  We envisage the system to be the hub of Travel Planning</a:t>
            </a:r>
            <a:r>
              <a:rPr lang="en-GB" baseline="0" dirty="0" smtClean="0"/>
              <a:t> for all parties involved, starting at the initial concepts of the Travel Plan and writing of the documents all the way through the monitoring once the Travel Plan is in operation and output of comparison reports.</a:t>
            </a:r>
          </a:p>
          <a:p>
            <a:endParaRPr lang="en-GB" baseline="0" dirty="0" smtClean="0"/>
          </a:p>
          <a:p>
            <a:r>
              <a:rPr lang="en-GB" baseline="0" dirty="0" smtClean="0"/>
              <a:t>The system will be a multi level tool, enabling users to view and amend any number of sites they are Authorised to access.  So a LA TPO may have access to all the sites within there County; a Company TPO may have access to all the Company Sites within the Country; where a school Head may only have access to their particular school.</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screen will be the Home</a:t>
            </a:r>
            <a:r>
              <a:rPr lang="en-GB" baseline="0" dirty="0" smtClean="0"/>
              <a:t> Screen once logged on.</a:t>
            </a:r>
          </a:p>
          <a:p>
            <a:endParaRPr lang="en-GB" baseline="0" dirty="0" smtClean="0"/>
          </a:p>
          <a:p>
            <a:r>
              <a:rPr lang="en-GB" baseline="0" dirty="0" smtClean="0"/>
              <a:t>If User has a Non-Admin Licence the “New TP” Icon will be greyed out, they will have to contact the relevant TP Administrator to get them to add their User Ref into the “Travel Plan Settings Screen”</a:t>
            </a:r>
          </a:p>
          <a:p>
            <a:endParaRPr lang="en-GB" baseline="0" dirty="0" smtClean="0"/>
          </a:p>
          <a:p>
            <a:r>
              <a:rPr lang="en-GB" baseline="0" dirty="0" smtClean="0"/>
              <a:t>Traffic Light system will warn user of impending actions for each Travel Plan. We will need to consult with Travel Planners and need to think about voluntary travel plans, DMT plans, schools, timescales, outstanding actions.  Red Urgent, Orange Imminent, Green OK, think of another for Overdue</a:t>
            </a:r>
          </a:p>
          <a:p>
            <a:endParaRPr lang="en-GB" baseline="0" dirty="0" smtClean="0"/>
          </a:p>
          <a:p>
            <a:r>
              <a:rPr lang="en-GB" baseline="0" dirty="0" smtClean="0"/>
              <a:t>Note that the “Help Desk” will be separate from the TRICS Help Desk.</a:t>
            </a:r>
          </a:p>
          <a:p>
            <a:endParaRPr lang="en-GB" baseline="0" dirty="0" smtClean="0"/>
          </a:p>
          <a:p>
            <a:r>
              <a:rPr lang="en-GB" baseline="0" dirty="0" smtClean="0"/>
              <a:t>Double Clicking an Icon on the Map or the Travel Plan in the list will take you to the “Main Details Screen” for the relevant TP.  Map Auto Zoom to extents.</a:t>
            </a:r>
          </a:p>
          <a:p>
            <a:endParaRPr lang="en-GB" baseline="0" dirty="0" smtClean="0"/>
          </a:p>
          <a:p>
            <a:r>
              <a:rPr lang="en-GB" baseline="0" dirty="0" smtClean="0"/>
              <a:t>Clicking “Home Page” button throughout the system will return the user to this page, if they have access to multiple TPs; or the “Main Details” screen for single TP users.</a:t>
            </a:r>
          </a:p>
          <a:p>
            <a:endParaRPr lang="en-GB" baseline="0" dirty="0" smtClean="0"/>
          </a:p>
          <a:p>
            <a:r>
              <a:rPr lang="en-GB" baseline="0" dirty="0" smtClean="0"/>
              <a:t>Needs to be a database of user refs and lists of accessible TP’s.  Also Database of TP’s with list of Allowed Users</a:t>
            </a:r>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0191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be the opening screen for each individual TP Record</a:t>
            </a:r>
          </a:p>
          <a:p>
            <a:endParaRPr lang="en-GB" dirty="0" smtClean="0"/>
          </a:p>
          <a:p>
            <a:r>
              <a:rPr lang="en-GB" dirty="0" smtClean="0"/>
              <a:t>TP Code – Unique number (TP-14001-DC) </a:t>
            </a:r>
            <a:r>
              <a:rPr lang="en-GB" baseline="0" dirty="0" smtClean="0"/>
              <a:t>  TP=Travel Plan 14=Year Created  001=Count   DC=TRICS Area Code.  EVERY DATABASE IN SYSTEM LINKED VIA TP CODE</a:t>
            </a:r>
            <a:endParaRPr lang="en-GB" dirty="0" smtClean="0"/>
          </a:p>
          <a:p>
            <a:endParaRPr lang="en-GB" dirty="0" smtClean="0"/>
          </a:p>
          <a:p>
            <a:r>
              <a:rPr lang="en-GB" dirty="0" smtClean="0"/>
              <a:t>A reference number</a:t>
            </a:r>
            <a:r>
              <a:rPr lang="en-GB" baseline="0" dirty="0" smtClean="0"/>
              <a:t> should be automatically created for each travel plan. It should be based on the TRICS area code plus a unique number.</a:t>
            </a:r>
          </a:p>
          <a:p>
            <a:endParaRPr lang="en-GB" baseline="0" dirty="0" smtClean="0"/>
          </a:p>
          <a:p>
            <a:r>
              <a:rPr lang="en-GB" baseline="0" dirty="0" smtClean="0"/>
              <a:t>“Site Documents” would pull up planning and travel plan documentation.</a:t>
            </a:r>
            <a:endParaRPr lang="en-GB" dirty="0" smtClean="0"/>
          </a:p>
          <a:p>
            <a:endParaRPr lang="en-GB" dirty="0" smtClean="0"/>
          </a:p>
          <a:p>
            <a:r>
              <a:rPr lang="en-GB" dirty="0" smtClean="0"/>
              <a:t>TP</a:t>
            </a:r>
            <a:r>
              <a:rPr lang="en-GB" baseline="0" dirty="0" smtClean="0"/>
              <a:t> Type: Residential, Employment, Retail-Employees, Retail-All Users, School, Hospital, Mixed</a:t>
            </a:r>
          </a:p>
          <a:p>
            <a:r>
              <a:rPr lang="en-GB" baseline="0" dirty="0" smtClean="0"/>
              <a:t>TP Category: Compulsory, Voluntary </a:t>
            </a:r>
            <a:r>
              <a:rPr lang="en-GB" baseline="0" dirty="0" smtClean="0">
                <a:solidFill>
                  <a:srgbClr val="FF0000"/>
                </a:solidFill>
              </a:rPr>
              <a:t>(definitions to be included via a button here, including S106, conditions etc)</a:t>
            </a:r>
          </a:p>
          <a:p>
            <a:r>
              <a:rPr lang="en-GB" baseline="0" dirty="0" smtClean="0"/>
              <a:t>TP Status: Active, Draft, Closed </a:t>
            </a:r>
          </a:p>
          <a:p>
            <a:endParaRPr lang="en-GB" baseline="0" dirty="0" smtClean="0"/>
          </a:p>
          <a:p>
            <a:r>
              <a:rPr lang="en-GB" baseline="0" dirty="0" smtClean="0"/>
              <a:t>In the “Reminders” box, the key activities could automatically change colour when they become overdue.</a:t>
            </a:r>
          </a:p>
          <a:p>
            <a:endParaRPr lang="en-GB" baseline="0" dirty="0" smtClean="0"/>
          </a:p>
          <a:p>
            <a:r>
              <a:rPr lang="en-GB" baseline="0" dirty="0" smtClean="0"/>
              <a:t>The area of travel plan image could be obtained from application documents.</a:t>
            </a:r>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12854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Administrator has</a:t>
            </a:r>
            <a:r>
              <a:rPr lang="en-GB" baseline="0" dirty="0" smtClean="0"/>
              <a:t> access to this page</a:t>
            </a:r>
            <a:endParaRPr lang="en-GB" dirty="0" smtClean="0"/>
          </a:p>
          <a:p>
            <a:endParaRPr lang="en-GB" dirty="0" smtClean="0"/>
          </a:p>
          <a:p>
            <a:r>
              <a:rPr lang="en-GB" dirty="0" smtClean="0"/>
              <a:t>This area is populated</a:t>
            </a:r>
            <a:r>
              <a:rPr lang="en-GB" baseline="0" dirty="0" smtClean="0"/>
              <a:t> by the creator of the Travel Plan (the TP Administrator) and restricts the access to relevant users.  Some people may only view the system, whilst others may have restricted access so that they can create Calendar entries and emails but not anything else.</a:t>
            </a:r>
          </a:p>
          <a:p>
            <a:endParaRPr lang="en-GB" baseline="0" dirty="0" smtClean="0"/>
          </a:p>
          <a:p>
            <a:r>
              <a:rPr lang="en-GB" baseline="0" dirty="0" smtClean="0"/>
              <a:t>Selecting the User Number, populated from the Contacts List, fills in the name and company data; the administrator then selects the standard access restriction category and presses save, this places the information into the above list where personal access restrictions can be amended.</a:t>
            </a:r>
          </a:p>
          <a:p>
            <a:endParaRPr lang="en-GB" baseline="0" dirty="0" smtClean="0"/>
          </a:p>
          <a:p>
            <a:r>
              <a:rPr lang="en-GB" baseline="0" dirty="0" smtClean="0"/>
              <a:t>Select User Number and press Delete User Access to remove the access rights, thus not allowing that user to gain access to the information.</a:t>
            </a:r>
          </a:p>
          <a:p>
            <a:endParaRPr lang="en-GB" baseline="0" dirty="0" smtClean="0"/>
          </a:p>
          <a:p>
            <a:r>
              <a:rPr lang="en-GB" baseline="0" dirty="0" smtClean="0"/>
              <a:t>A number of Radio buttons can be used to select the type of access allowed by each user, this is undertaken by the Site Administrator.</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1114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area is for the creation of events.  Note the “Reminder” bar, this will send an email to selected people to remind them of an event or meeting etc.</a:t>
            </a:r>
          </a:p>
          <a:p>
            <a:endParaRPr lang="en-GB" dirty="0" smtClean="0"/>
          </a:p>
          <a:p>
            <a:r>
              <a:rPr lang="en-GB" dirty="0" smtClean="0"/>
              <a:t>If you have admin access you will be able to create an event on this</a:t>
            </a:r>
            <a:r>
              <a:rPr lang="en-GB" baseline="0" dirty="0" smtClean="0"/>
              <a:t> screen. We are thinking of having three levels of access. View Only, Administrator, Full Access (??).</a:t>
            </a:r>
          </a:p>
          <a:p>
            <a:endParaRPr lang="en-GB" baseline="0" dirty="0" smtClean="0"/>
          </a:p>
          <a:p>
            <a:r>
              <a:rPr lang="en-GB" baseline="0" dirty="0" smtClean="0"/>
              <a:t>Upon creation of an event, a standard email should automatically be sent to all people in the notification list. In the “Reminder” field the number of days could be changed from 1 to a different number (up to 14 days perhaps?). The “Notified” area should be controlled from the “Contacts” page, with an admin user required to change the entries.</a:t>
            </a:r>
            <a:endParaRPr lang="en-GB" dirty="0" smtClean="0"/>
          </a:p>
          <a:p>
            <a:endParaRPr lang="en-GB" dirty="0" smtClean="0"/>
          </a:p>
          <a:p>
            <a:r>
              <a:rPr lang="en-GB" dirty="0" smtClean="0"/>
              <a:t>Calendar Database</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4262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people contained within this area become available for Calendar Events, Reminders and Emails etc. This page would be created by someone like the Travel Plan Co-</a:t>
            </a:r>
            <a:r>
              <a:rPr lang="en-GB" baseline="0" dirty="0" err="1" smtClean="0"/>
              <a:t>Ordinator</a:t>
            </a:r>
            <a:r>
              <a:rPr lang="en-GB" baseline="0" dirty="0" smtClean="0"/>
              <a:t> for the site.</a:t>
            </a:r>
          </a:p>
          <a:p>
            <a:endParaRPr lang="en-GB" baseline="0" dirty="0" smtClean="0"/>
          </a:p>
          <a:p>
            <a:r>
              <a:rPr lang="en-GB" baseline="0" dirty="0" smtClean="0"/>
              <a:t>Selecting a contact or contacts and pressing the email button will open users Outlook, with email addresses already completed.  Could also look at the subject title being partially completed with TRICS TP – and the Travel Plan title; i.e. “TRICS TP – Dorchester Tesco Travel Plan”.</a:t>
            </a:r>
          </a:p>
          <a:p>
            <a:endParaRPr lang="en-GB" baseline="0" dirty="0" smtClean="0"/>
          </a:p>
          <a:p>
            <a:r>
              <a:rPr lang="en-GB" baseline="0" dirty="0" smtClean="0"/>
              <a:t>Radio buttons should reset when navigating away from page.</a:t>
            </a:r>
          </a:p>
          <a:p>
            <a:endParaRPr lang="en-GB" baseline="0" dirty="0" smtClean="0"/>
          </a:p>
          <a:p>
            <a:r>
              <a:rPr lang="en-GB" baseline="0" dirty="0" smtClean="0"/>
              <a:t>Find Details from Username automatically imports personal details held on TRICS System from the username</a:t>
            </a:r>
          </a:p>
          <a:p>
            <a:endParaRPr lang="en-GB" baseline="0" dirty="0" smtClean="0"/>
          </a:p>
          <a:p>
            <a:r>
              <a:rPr lang="en-GB" baseline="0" dirty="0" smtClean="0"/>
              <a:t>Include Date of Archiving</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213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Upload Document opens</a:t>
            </a:r>
            <a:r>
              <a:rPr lang="en-GB" baseline="0" dirty="0" smtClean="0"/>
              <a:t> a Browser for the user to locate Document to be Uploaded to system.  </a:t>
            </a:r>
          </a:p>
          <a:p>
            <a:endParaRPr lang="en-GB" baseline="0" dirty="0" smtClean="0"/>
          </a:p>
          <a:p>
            <a:r>
              <a:rPr lang="en-GB" baseline="0" dirty="0" smtClean="0"/>
              <a:t>Consideration to web-links to Planning Application data </a:t>
            </a:r>
            <a:r>
              <a:rPr lang="en-GB" baseline="0" dirty="0" err="1" smtClean="0"/>
              <a:t>etc</a:t>
            </a:r>
            <a:r>
              <a:rPr lang="en-GB" baseline="0" dirty="0" smtClean="0"/>
              <a:t> was made.  However, this does rely on web-link always being available and unchanged, therefore, would suggest that </a:t>
            </a:r>
            <a:r>
              <a:rPr lang="en-GB" baseline="0" dirty="0" err="1" smtClean="0"/>
              <a:t>pdf’s</a:t>
            </a:r>
            <a:r>
              <a:rPr lang="en-GB" baseline="0" dirty="0" smtClean="0"/>
              <a:t> are only used.</a:t>
            </a:r>
          </a:p>
          <a:p>
            <a:endParaRPr lang="en-GB" baseline="0" dirty="0" smtClean="0"/>
          </a:p>
          <a:p>
            <a:r>
              <a:rPr lang="en-GB" baseline="0" dirty="0" smtClean="0"/>
              <a:t>Possible tech note upon </a:t>
            </a:r>
            <a:r>
              <a:rPr lang="en-GB" baseline="0" dirty="0" err="1" smtClean="0"/>
              <a:t>pdf</a:t>
            </a:r>
            <a:r>
              <a:rPr lang="en-GB" baseline="0" dirty="0" smtClean="0"/>
              <a:t> size and reduction of large files.</a:t>
            </a:r>
            <a:endParaRPr lang="en-GB" dirty="0"/>
          </a:p>
        </p:txBody>
      </p:sp>
      <p:sp>
        <p:nvSpPr>
          <p:cNvPr id="4" name="Slide Number Placeholder 3"/>
          <p:cNvSpPr>
            <a:spLocks noGrp="1"/>
          </p:cNvSpPr>
          <p:nvPr>
            <p:ph type="sldNum" sz="quarter" idx="10"/>
          </p:nvPr>
        </p:nvSpPr>
        <p:spPr/>
        <p:txBody>
          <a:bodyPr/>
          <a:lstStyle/>
          <a:p>
            <a:fld id="{83A2EF76-222D-4C2B-95EB-41B853FE91E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78281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18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767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826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163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55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969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3757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95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224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637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3637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04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711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681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white">
                    <a:tint val="95000"/>
                  </a:prstClr>
                </a:solidFill>
              </a:rPr>
              <a:pPr/>
              <a:t>6/3/2014</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white">
                    <a:tint val="95000"/>
                  </a:prstClr>
                </a:solidFill>
              </a:rPr>
              <a:pPr/>
              <a:t>‹#›</a:t>
            </a:fld>
            <a:endParaRPr lang="en-GB">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15694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069237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white">
                    <a:tint val="95000"/>
                  </a:prstClr>
                </a:solidFill>
              </a:rPr>
              <a:pPr/>
              <a:t>6/3/2014</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white">
                    <a:tint val="95000"/>
                  </a:prstClr>
                </a:solidFill>
              </a:rPr>
              <a:pPr/>
              <a:t>‹#›</a:t>
            </a:fld>
            <a:endParaRPr lang="en-GB">
              <a:solidFill>
                <a:prstClr val="white">
                  <a:tint val="95000"/>
                </a:prstClr>
              </a:solidFill>
            </a:endParaRPr>
          </a:p>
        </p:txBody>
      </p:sp>
    </p:spTree>
    <p:extLst>
      <p:ext uri="{BB962C8B-B14F-4D97-AF65-F5344CB8AC3E}">
        <p14:creationId xmlns:p14="http://schemas.microsoft.com/office/powerpoint/2010/main" val="328126254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877770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8" name="Footer Placeholder 7"/>
          <p:cNvSpPr>
            <a:spLocks noGrp="1"/>
          </p:cNvSpPr>
          <p:nvPr>
            <p:ph type="ftr" sz="quarter" idx="11"/>
          </p:nvPr>
        </p:nvSpPr>
        <p:spPr/>
        <p:txBody>
          <a:bodyPr/>
          <a:lstStyle/>
          <a:p>
            <a:endParaRPr lang="en-GB">
              <a:solidFill>
                <a:prstClr val="black">
                  <a:tint val="95000"/>
                </a:prstClr>
              </a:solidFill>
            </a:endParaRPr>
          </a:p>
        </p:txBody>
      </p:sp>
      <p:sp>
        <p:nvSpPr>
          <p:cNvPr id="9" name="Slide Number Placeholder 8"/>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408647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4" name="Footer Placeholder 3"/>
          <p:cNvSpPr>
            <a:spLocks noGrp="1"/>
          </p:cNvSpPr>
          <p:nvPr>
            <p:ph type="ftr" sz="quarter" idx="11"/>
          </p:nvPr>
        </p:nvSpPr>
        <p:spPr/>
        <p:txBody>
          <a:bodyPr/>
          <a:lstStyle/>
          <a:p>
            <a:endParaRPr lang="en-GB">
              <a:solidFill>
                <a:prstClr val="black">
                  <a:tint val="95000"/>
                </a:prstClr>
              </a:solidFill>
            </a:endParaRPr>
          </a:p>
        </p:txBody>
      </p:sp>
      <p:sp>
        <p:nvSpPr>
          <p:cNvPr id="5" name="Slide Number Placeholder 4"/>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462878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3" name="Footer Placeholder 2"/>
          <p:cNvSpPr>
            <a:spLocks noGrp="1"/>
          </p:cNvSpPr>
          <p:nvPr>
            <p:ph type="ftr" sz="quarter" idx="11"/>
          </p:nvPr>
        </p:nvSpPr>
        <p:spPr/>
        <p:txBody>
          <a:bodyPr/>
          <a:lstStyle/>
          <a:p>
            <a:endParaRPr lang="en-GB">
              <a:solidFill>
                <a:prstClr val="black">
                  <a:tint val="95000"/>
                </a:prstClr>
              </a:solidFill>
            </a:endParaRPr>
          </a:p>
        </p:txBody>
      </p:sp>
      <p:sp>
        <p:nvSpPr>
          <p:cNvPr id="4" name="Slide Number Placeholder 3"/>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406437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890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3481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34083514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3516831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474629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white">
                    <a:tint val="95000"/>
                  </a:prstClr>
                </a:solidFill>
              </a:rPr>
              <a:pPr/>
              <a:t>6/3/2014</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white">
                    <a:tint val="95000"/>
                  </a:prstClr>
                </a:solidFill>
              </a:rPr>
              <a:pPr/>
              <a:t>‹#›</a:t>
            </a:fld>
            <a:endParaRPr lang="en-GB">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262626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39458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white">
                    <a:tint val="95000"/>
                  </a:prstClr>
                </a:solidFill>
              </a:rPr>
              <a:pPr/>
              <a:t>6/3/2014</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white">
                    <a:tint val="95000"/>
                  </a:prstClr>
                </a:solidFill>
              </a:rPr>
              <a:pPr/>
              <a:t>‹#›</a:t>
            </a:fld>
            <a:endParaRPr lang="en-GB">
              <a:solidFill>
                <a:prstClr val="white">
                  <a:tint val="95000"/>
                </a:prstClr>
              </a:solidFill>
            </a:endParaRPr>
          </a:p>
        </p:txBody>
      </p:sp>
    </p:spTree>
    <p:extLst>
      <p:ext uri="{BB962C8B-B14F-4D97-AF65-F5344CB8AC3E}">
        <p14:creationId xmlns:p14="http://schemas.microsoft.com/office/powerpoint/2010/main" val="46758647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05782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8" name="Footer Placeholder 7"/>
          <p:cNvSpPr>
            <a:spLocks noGrp="1"/>
          </p:cNvSpPr>
          <p:nvPr>
            <p:ph type="ftr" sz="quarter" idx="11"/>
          </p:nvPr>
        </p:nvSpPr>
        <p:spPr/>
        <p:txBody>
          <a:bodyPr/>
          <a:lstStyle/>
          <a:p>
            <a:endParaRPr lang="en-GB">
              <a:solidFill>
                <a:prstClr val="black">
                  <a:tint val="95000"/>
                </a:prstClr>
              </a:solidFill>
            </a:endParaRPr>
          </a:p>
        </p:txBody>
      </p:sp>
      <p:sp>
        <p:nvSpPr>
          <p:cNvPr id="9" name="Slide Number Placeholder 8"/>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705540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4" name="Footer Placeholder 3"/>
          <p:cNvSpPr>
            <a:spLocks noGrp="1"/>
          </p:cNvSpPr>
          <p:nvPr>
            <p:ph type="ftr" sz="quarter" idx="11"/>
          </p:nvPr>
        </p:nvSpPr>
        <p:spPr/>
        <p:txBody>
          <a:bodyPr/>
          <a:lstStyle/>
          <a:p>
            <a:endParaRPr lang="en-GB">
              <a:solidFill>
                <a:prstClr val="black">
                  <a:tint val="95000"/>
                </a:prstClr>
              </a:solidFill>
            </a:endParaRPr>
          </a:p>
        </p:txBody>
      </p:sp>
      <p:sp>
        <p:nvSpPr>
          <p:cNvPr id="5" name="Slide Number Placeholder 4"/>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52667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048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3" name="Footer Placeholder 2"/>
          <p:cNvSpPr>
            <a:spLocks noGrp="1"/>
          </p:cNvSpPr>
          <p:nvPr>
            <p:ph type="ftr" sz="quarter" idx="11"/>
          </p:nvPr>
        </p:nvSpPr>
        <p:spPr/>
        <p:txBody>
          <a:bodyPr/>
          <a:lstStyle/>
          <a:p>
            <a:endParaRPr lang="en-GB">
              <a:solidFill>
                <a:prstClr val="black">
                  <a:tint val="95000"/>
                </a:prstClr>
              </a:solidFill>
            </a:endParaRPr>
          </a:p>
        </p:txBody>
      </p:sp>
      <p:sp>
        <p:nvSpPr>
          <p:cNvPr id="4" name="Slide Number Placeholder 3"/>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190990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52596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83948464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750596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solidFill>
                  <a:prstClr val="black">
                    <a:tint val="95000"/>
                  </a:prstClr>
                </a:solidFill>
              </a:rPr>
              <a:pPr/>
              <a:t>6/3/2014</a:t>
            </a:fld>
            <a:endParaRPr lang="en-GB">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fld id="{5B7833AA-9146-4FB4-AF4C-EDB9E4846F83}"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26527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218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995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300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311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CDFF-D5B7-402D-8490-23D660C45280}" type="datetimeFigureOut">
              <a:rPr lang="en-GB" smtClean="0">
                <a:solidFill>
                  <a:prstClr val="black">
                    <a:tint val="75000"/>
                  </a:prstClr>
                </a:solidFill>
              </a:rPr>
              <a:pPr/>
              <a:t>03/06/2014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F124D4-1455-481E-B14A-15B81F2CA5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087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41000">
              <a:schemeClr val="accent3">
                <a:lumMod val="40000"/>
                <a:lumOff val="60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85CDFF-D5B7-402D-8490-23D660C45280}" type="datetimeFigureOut">
              <a:rPr lang="en-GB" smtClean="0">
                <a:solidFill>
                  <a:prstClr val="black">
                    <a:tint val="75000"/>
                  </a:prstClr>
                </a:solidFill>
                <a:latin typeface="Calibri"/>
              </a:rPr>
              <a:pPr fontAlgn="auto">
                <a:spcBef>
                  <a:spcPts val="0"/>
                </a:spcBef>
                <a:spcAft>
                  <a:spcPts val="0"/>
                </a:spcAft>
              </a:pPr>
              <a:t>03/06/2014</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9F124D4-1455-481E-B14A-15B81F2CA5E9}"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5548722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41000">
              <a:schemeClr val="accent3">
                <a:lumMod val="40000"/>
                <a:lumOff val="60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85CDFF-D5B7-402D-8490-23D660C45280}" type="datetimeFigureOut">
              <a:rPr lang="en-GB" smtClean="0">
                <a:solidFill>
                  <a:prstClr val="black">
                    <a:tint val="75000"/>
                  </a:prstClr>
                </a:solidFill>
                <a:latin typeface="Calibri"/>
              </a:rPr>
              <a:pPr fontAlgn="auto">
                <a:spcBef>
                  <a:spcPts val="0"/>
                </a:spcBef>
                <a:spcAft>
                  <a:spcPts val="0"/>
                </a:spcAft>
              </a:pPr>
              <a:t>03/06/2014</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9F124D4-1455-481E-B14A-15B81F2CA5E9}"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0229171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fld id="{7F1F1044-0592-4232-85F2-F65770D72FD6}" type="datetimeFigureOut">
              <a:rPr lang="en-US" smtClean="0">
                <a:solidFill>
                  <a:prstClr val="black">
                    <a:tint val="95000"/>
                  </a:prstClr>
                </a:solidFill>
                <a:latin typeface="Corbel"/>
              </a:rPr>
              <a:pPr fontAlgn="auto">
                <a:spcBef>
                  <a:spcPts val="0"/>
                </a:spcBef>
                <a:spcAft>
                  <a:spcPts val="0"/>
                </a:spcAft>
              </a:pPr>
              <a:t>6/3/2014</a:t>
            </a:fld>
            <a:endParaRPr lang="en-GB">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endParaRPr lang="en-GB">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auto">
              <a:spcBef>
                <a:spcPts val="0"/>
              </a:spcBef>
              <a:spcAft>
                <a:spcPts val="0"/>
              </a:spcAft>
            </a:pPr>
            <a:fld id="{5B7833AA-9146-4FB4-AF4C-EDB9E4846F83}" type="slidenum">
              <a:rPr lang="en-GB" smtClean="0">
                <a:solidFill>
                  <a:prstClr val="black">
                    <a:tint val="95000"/>
                  </a:prstClr>
                </a:solidFill>
                <a:latin typeface="Corbel"/>
              </a:rPr>
              <a:pPr fontAlgn="auto">
                <a:spcBef>
                  <a:spcPts val="0"/>
                </a:spcBef>
                <a:spcAft>
                  <a:spcPts val="0"/>
                </a:spcAft>
              </a:pPr>
              <a:t>‹#›</a:t>
            </a:fld>
            <a:endParaRPr lang="en-GB">
              <a:solidFill>
                <a:prstClr val="black">
                  <a:tint val="95000"/>
                </a:prstClr>
              </a:solidFill>
              <a:latin typeface="Corbel"/>
            </a:endParaRPr>
          </a:p>
        </p:txBody>
      </p:sp>
    </p:spTree>
    <p:extLst>
      <p:ext uri="{BB962C8B-B14F-4D97-AF65-F5344CB8AC3E}">
        <p14:creationId xmlns:p14="http://schemas.microsoft.com/office/powerpoint/2010/main" val="79526886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fld id="{7F1F1044-0592-4232-85F2-F65770D72FD6}" type="datetimeFigureOut">
              <a:rPr lang="en-US" smtClean="0">
                <a:solidFill>
                  <a:prstClr val="black">
                    <a:tint val="95000"/>
                  </a:prstClr>
                </a:solidFill>
                <a:latin typeface="Corbel"/>
              </a:rPr>
              <a:pPr fontAlgn="auto">
                <a:spcBef>
                  <a:spcPts val="0"/>
                </a:spcBef>
                <a:spcAft>
                  <a:spcPts val="0"/>
                </a:spcAft>
              </a:pPr>
              <a:t>6/3/2014</a:t>
            </a:fld>
            <a:endParaRPr lang="en-GB">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endParaRPr lang="en-GB">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auto">
              <a:spcBef>
                <a:spcPts val="0"/>
              </a:spcBef>
              <a:spcAft>
                <a:spcPts val="0"/>
              </a:spcAft>
            </a:pPr>
            <a:fld id="{5B7833AA-9146-4FB4-AF4C-EDB9E4846F83}" type="slidenum">
              <a:rPr lang="en-GB" smtClean="0">
                <a:solidFill>
                  <a:prstClr val="black">
                    <a:tint val="95000"/>
                  </a:prstClr>
                </a:solidFill>
                <a:latin typeface="Corbel"/>
              </a:rPr>
              <a:pPr fontAlgn="auto">
                <a:spcBef>
                  <a:spcPts val="0"/>
                </a:spcBef>
                <a:spcAft>
                  <a:spcPts val="0"/>
                </a:spcAft>
              </a:pPr>
              <a:t>‹#›</a:t>
            </a:fld>
            <a:endParaRPr lang="en-GB">
              <a:solidFill>
                <a:prstClr val="black">
                  <a:tint val="95000"/>
                </a:prstClr>
              </a:solidFill>
              <a:latin typeface="Corbel"/>
            </a:endParaRPr>
          </a:p>
        </p:txBody>
      </p:sp>
    </p:spTree>
    <p:extLst>
      <p:ext uri="{BB962C8B-B14F-4D97-AF65-F5344CB8AC3E}">
        <p14:creationId xmlns:p14="http://schemas.microsoft.com/office/powerpoint/2010/main" val="402369042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2.jpeg"/><Relationship Id="rId18" Type="http://schemas.openxmlformats.org/officeDocument/2006/relationships/slide" Target="slide6.xml"/><Relationship Id="rId3" Type="http://schemas.openxmlformats.org/officeDocument/2006/relationships/notesSlide" Target="../notesSlides/notesSlide10.xml"/><Relationship Id="rId7" Type="http://schemas.openxmlformats.org/officeDocument/2006/relationships/slide" Target="slide8.xml"/><Relationship Id="rId12" Type="http://schemas.openxmlformats.org/officeDocument/2006/relationships/slide" Target="slide10.xml"/><Relationship Id="rId17" Type="http://schemas.openxmlformats.org/officeDocument/2006/relationships/slide" Target="slide7.xml"/><Relationship Id="rId2" Type="http://schemas.openxmlformats.org/officeDocument/2006/relationships/slideLayout" Target="../slideLayouts/slideLayout12.xml"/><Relationship Id="rId16" Type="http://schemas.openxmlformats.org/officeDocument/2006/relationships/slide" Target="slide5.xml"/><Relationship Id="rId20" Type="http://schemas.openxmlformats.org/officeDocument/2006/relationships/image" Target="../media/image14.jpeg"/><Relationship Id="rId1" Type="http://schemas.openxmlformats.org/officeDocument/2006/relationships/tags" Target="../tags/tag8.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slide" Target="slide4.xml"/><Relationship Id="rId10" Type="http://schemas.openxmlformats.org/officeDocument/2006/relationships/image" Target="../media/image8.jpeg"/><Relationship Id="rId19" Type="http://schemas.openxmlformats.org/officeDocument/2006/relationships/slide" Target="slide9.xml"/><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slide" Target="slide3.xml"/><Relationship Id="rId17" Type="http://schemas.openxmlformats.org/officeDocument/2006/relationships/slide" Target="slide9.xml"/><Relationship Id="rId2" Type="http://schemas.openxmlformats.org/officeDocument/2006/relationships/notesSlide" Target="../notesSlides/notesSlide11.xml"/><Relationship Id="rId16"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slide" Target="slide8.xml"/><Relationship Id="rId15" Type="http://schemas.openxmlformats.org/officeDocument/2006/relationships/slide" Target="slide7.xml"/><Relationship Id="rId10" Type="http://schemas.openxmlformats.org/officeDocument/2006/relationships/slide" Target="slide10.xml"/><Relationship Id="rId4" Type="http://schemas.openxmlformats.org/officeDocument/2006/relationships/image" Target="../media/image5.jpeg"/><Relationship Id="rId9" Type="http://schemas.openxmlformats.org/officeDocument/2006/relationships/image" Target="../media/image9.jpeg"/><Relationship Id="rId1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18" Type="http://schemas.openxmlformats.org/officeDocument/2006/relationships/slide" Target="slide9.xml"/><Relationship Id="rId3" Type="http://schemas.openxmlformats.org/officeDocument/2006/relationships/notesSlide" Target="../notesSlides/notesSlide12.xml"/><Relationship Id="rId7" Type="http://schemas.openxmlformats.org/officeDocument/2006/relationships/image" Target="../media/image6.jpeg"/><Relationship Id="rId12" Type="http://schemas.openxmlformats.org/officeDocument/2006/relationships/image" Target="../media/image12.jpeg"/><Relationship Id="rId17" Type="http://schemas.openxmlformats.org/officeDocument/2006/relationships/slide" Target="slide6.xml"/><Relationship Id="rId2" Type="http://schemas.openxmlformats.org/officeDocument/2006/relationships/slideLayout" Target="../slideLayouts/slideLayout12.xml"/><Relationship Id="rId16" Type="http://schemas.openxmlformats.org/officeDocument/2006/relationships/slide" Target="slide7.xml"/><Relationship Id="rId1" Type="http://schemas.openxmlformats.org/officeDocument/2006/relationships/tags" Target="../tags/tag9.xml"/><Relationship Id="rId6" Type="http://schemas.openxmlformats.org/officeDocument/2006/relationships/slide" Target="slide8.xml"/><Relationship Id="rId11" Type="http://schemas.openxmlformats.org/officeDocument/2006/relationships/slide" Target="slide10.xml"/><Relationship Id="rId5" Type="http://schemas.openxmlformats.org/officeDocument/2006/relationships/image" Target="../media/image5.jpeg"/><Relationship Id="rId15" Type="http://schemas.openxmlformats.org/officeDocument/2006/relationships/slide" Target="slide5.xml"/><Relationship Id="rId10" Type="http://schemas.openxmlformats.org/officeDocument/2006/relationships/image" Target="../media/image9.jpeg"/><Relationship Id="rId19"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hyperlink" Target="https://www.google.co.uk/url?q=http://blog.lib.umn.edu/hutch213/myblog/2012/01/&amp;sa=U&amp;ei=zFOMU76cDo6S7Aao3oHQBg&amp;ved=0CEAQ9QEwCA&amp;usg=AFQjCNH-Xtv4fVYXDj23DUhID-TH4PCiH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18" Type="http://schemas.openxmlformats.org/officeDocument/2006/relationships/slide" Target="slide6.xml"/><Relationship Id="rId3" Type="http://schemas.openxmlformats.org/officeDocument/2006/relationships/notesSlide" Target="../notesSlides/notesSlide5.xml"/><Relationship Id="rId7" Type="http://schemas.openxmlformats.org/officeDocument/2006/relationships/image" Target="../media/image6.jpeg"/><Relationship Id="rId12" Type="http://schemas.openxmlformats.org/officeDocument/2006/relationships/image" Target="../media/image12.jpeg"/><Relationship Id="rId17" Type="http://schemas.openxmlformats.org/officeDocument/2006/relationships/slide" Target="slide7.xml"/><Relationship Id="rId2" Type="http://schemas.openxmlformats.org/officeDocument/2006/relationships/slideLayout" Target="../slideLayouts/slideLayout12.xml"/><Relationship Id="rId16" Type="http://schemas.openxmlformats.org/officeDocument/2006/relationships/slide" Target="slide5.xml"/><Relationship Id="rId1" Type="http://schemas.openxmlformats.org/officeDocument/2006/relationships/tags" Target="../tags/tag5.xml"/><Relationship Id="rId6" Type="http://schemas.openxmlformats.org/officeDocument/2006/relationships/slide" Target="slide8.xml"/><Relationship Id="rId11" Type="http://schemas.openxmlformats.org/officeDocument/2006/relationships/slide" Target="slide10.xml"/><Relationship Id="rId5" Type="http://schemas.openxmlformats.org/officeDocument/2006/relationships/image" Target="../media/image5.jpeg"/><Relationship Id="rId15" Type="http://schemas.openxmlformats.org/officeDocument/2006/relationships/slide" Target="slide4.xml"/><Relationship Id="rId10" Type="http://schemas.openxmlformats.org/officeDocument/2006/relationships/image" Target="../media/image9.jpeg"/><Relationship Id="rId19" Type="http://schemas.openxmlformats.org/officeDocument/2006/relationships/slide" Target="slide9.xml"/><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slide" Target="slide3.xml"/><Relationship Id="rId17" Type="http://schemas.openxmlformats.org/officeDocument/2006/relationships/slide" Target="slide9.xml"/><Relationship Id="rId2" Type="http://schemas.openxmlformats.org/officeDocument/2006/relationships/notesSlide" Target="../notesSlides/notesSlide6.xml"/><Relationship Id="rId16"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slide" Target="slide8.xml"/><Relationship Id="rId15" Type="http://schemas.openxmlformats.org/officeDocument/2006/relationships/slide" Target="slide7.xml"/><Relationship Id="rId10" Type="http://schemas.openxmlformats.org/officeDocument/2006/relationships/slide" Target="slide10.xml"/><Relationship Id="rId4" Type="http://schemas.openxmlformats.org/officeDocument/2006/relationships/image" Target="../media/image5.jpeg"/><Relationship Id="rId9" Type="http://schemas.openxmlformats.org/officeDocument/2006/relationships/image" Target="../media/image9.jpeg"/><Relationship Id="rId1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18" Type="http://schemas.openxmlformats.org/officeDocument/2006/relationships/slide" Target="slide9.xml"/><Relationship Id="rId3" Type="http://schemas.openxmlformats.org/officeDocument/2006/relationships/notesSlide" Target="../notesSlides/notesSlide7.xml"/><Relationship Id="rId7" Type="http://schemas.openxmlformats.org/officeDocument/2006/relationships/image" Target="../media/image6.jpeg"/><Relationship Id="rId12" Type="http://schemas.openxmlformats.org/officeDocument/2006/relationships/image" Target="../media/image12.jpeg"/><Relationship Id="rId17" Type="http://schemas.openxmlformats.org/officeDocument/2006/relationships/slide" Target="slide6.xml"/><Relationship Id="rId2" Type="http://schemas.openxmlformats.org/officeDocument/2006/relationships/slideLayout" Target="../slideLayouts/slideLayout12.xml"/><Relationship Id="rId16" Type="http://schemas.openxmlformats.org/officeDocument/2006/relationships/slide" Target="slide7.xml"/><Relationship Id="rId1" Type="http://schemas.openxmlformats.org/officeDocument/2006/relationships/tags" Target="../tags/tag6.xml"/><Relationship Id="rId6" Type="http://schemas.openxmlformats.org/officeDocument/2006/relationships/slide" Target="slide8.xml"/><Relationship Id="rId11" Type="http://schemas.openxmlformats.org/officeDocument/2006/relationships/slide" Target="slide10.xml"/><Relationship Id="rId5" Type="http://schemas.openxmlformats.org/officeDocument/2006/relationships/image" Target="../media/image5.jpeg"/><Relationship Id="rId15" Type="http://schemas.openxmlformats.org/officeDocument/2006/relationships/slide" Target="slide5.xml"/><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phil.potts8@googlemail.com" TargetMode="External"/><Relationship Id="rId18" Type="http://schemas.openxmlformats.org/officeDocument/2006/relationships/slide" Target="slide5.xml"/><Relationship Id="rId3" Type="http://schemas.openxmlformats.org/officeDocument/2006/relationships/notesSlide" Target="../notesSlides/notesSlide8.xml"/><Relationship Id="rId21" Type="http://schemas.openxmlformats.org/officeDocument/2006/relationships/slide" Target="slide9.xml"/><Relationship Id="rId7" Type="http://schemas.openxmlformats.org/officeDocument/2006/relationships/image" Target="../media/image6.jpeg"/><Relationship Id="rId12" Type="http://schemas.openxmlformats.org/officeDocument/2006/relationships/hyperlink" Target="mailto:Anne.jones@tesco.com" TargetMode="External"/><Relationship Id="rId17" Type="http://schemas.openxmlformats.org/officeDocument/2006/relationships/slide" Target="slide4.xml"/><Relationship Id="rId2" Type="http://schemas.openxmlformats.org/officeDocument/2006/relationships/slideLayout" Target="../slideLayouts/slideLayout12.xml"/><Relationship Id="rId16" Type="http://schemas.openxmlformats.org/officeDocument/2006/relationships/slide" Target="slide3.xml"/><Relationship Id="rId20" Type="http://schemas.openxmlformats.org/officeDocument/2006/relationships/slide" Target="slide6.xml"/><Relationship Id="rId1" Type="http://schemas.openxmlformats.org/officeDocument/2006/relationships/tags" Target="../tags/tag7.xml"/><Relationship Id="rId6" Type="http://schemas.openxmlformats.org/officeDocument/2006/relationships/slide" Target="slide8.xml"/><Relationship Id="rId11" Type="http://schemas.openxmlformats.org/officeDocument/2006/relationships/hyperlink" Target="mailto:s.s.smith@dorsetcc.gov.uk" TargetMode="External"/><Relationship Id="rId5" Type="http://schemas.openxmlformats.org/officeDocument/2006/relationships/image" Target="../media/image5.jpeg"/><Relationship Id="rId15" Type="http://schemas.openxmlformats.org/officeDocument/2006/relationships/image" Target="../media/image12.jpeg"/><Relationship Id="rId10" Type="http://schemas.openxmlformats.org/officeDocument/2006/relationships/image" Target="../media/image9.jpeg"/><Relationship Id="rId19" Type="http://schemas.openxmlformats.org/officeDocument/2006/relationships/slide" Target="slide7.xml"/><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slide" Target="slide10.xml"/><Relationship Id="rId22" Type="http://schemas.openxmlformats.org/officeDocument/2006/relationships/hyperlink" Target="mailto:s.s.smyth@tesco.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slide" Target="slide3.xml"/><Relationship Id="rId17" Type="http://schemas.openxmlformats.org/officeDocument/2006/relationships/slide" Target="slide9.xml"/><Relationship Id="rId2" Type="http://schemas.openxmlformats.org/officeDocument/2006/relationships/notesSlide" Target="../notesSlides/notesSlide9.xml"/><Relationship Id="rId16"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slide" Target="slide8.xml"/><Relationship Id="rId15" Type="http://schemas.openxmlformats.org/officeDocument/2006/relationships/slide" Target="slide7.xml"/><Relationship Id="rId10" Type="http://schemas.openxmlformats.org/officeDocument/2006/relationships/slide" Target="slide10.xml"/><Relationship Id="rId4" Type="http://schemas.openxmlformats.org/officeDocument/2006/relationships/image" Target="../media/image5.jpeg"/><Relationship Id="rId9" Type="http://schemas.openxmlformats.org/officeDocument/2006/relationships/image" Target="../media/image9.jpeg"/><Relationship Id="rId1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TRICS </a:t>
            </a:r>
            <a:r>
              <a:rPr lang="en-GB" dirty="0" smtClean="0"/>
              <a:t>Travel Planning Module</a:t>
            </a:r>
            <a:endParaRPr lang="en-GB" dirty="0"/>
          </a:p>
        </p:txBody>
      </p:sp>
      <p:sp>
        <p:nvSpPr>
          <p:cNvPr id="3" name="Subtitle 2"/>
          <p:cNvSpPr>
            <a:spLocks noGrp="1"/>
          </p:cNvSpPr>
          <p:nvPr>
            <p:ph type="subTitle" idx="1"/>
          </p:nvPr>
        </p:nvSpPr>
        <p:spPr/>
        <p:txBody>
          <a:bodyPr/>
          <a:lstStyle/>
          <a:p>
            <a:r>
              <a:rPr lang="en-GB" dirty="0" smtClean="0"/>
              <a:t>Nick Rabbets, Dorset County Council</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4033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891" t="14485" r="1076" b="1352"/>
          <a:stretch/>
        </p:blipFill>
        <p:spPr bwMode="auto">
          <a:xfrm>
            <a:off x="4697377" y="2174465"/>
            <a:ext cx="4186301" cy="405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Surveys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5"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6"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7"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Settings</a:t>
              </a:r>
              <a:endParaRPr lang="en-US"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8"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2915816" y="569005"/>
            <a:ext cx="5184576"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31" name="Rectangle 30"/>
          <p:cNvSpPr/>
          <p:nvPr/>
        </p:nvSpPr>
        <p:spPr>
          <a:xfrm>
            <a:off x="1944206" y="1751733"/>
            <a:ext cx="971609" cy="24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Survey Date</a:t>
            </a:r>
            <a:endParaRPr lang="en-GB" sz="1100" dirty="0">
              <a:solidFill>
                <a:prstClr val="black"/>
              </a:solidFill>
            </a:endParaRPr>
          </a:p>
        </p:txBody>
      </p:sp>
      <p:sp>
        <p:nvSpPr>
          <p:cNvPr id="52" name="Rectangle 51"/>
          <p:cNvSpPr/>
          <p:nvPr/>
        </p:nvSpPr>
        <p:spPr>
          <a:xfrm>
            <a:off x="2979729" y="1765039"/>
            <a:ext cx="1376247"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15 February 2012</a:t>
            </a:r>
            <a:endParaRPr lang="en-GB" sz="1100" dirty="0">
              <a:solidFill>
                <a:prstClr val="black"/>
              </a:solidFill>
            </a:endParaRPr>
          </a:p>
        </p:txBody>
      </p:sp>
      <p:sp>
        <p:nvSpPr>
          <p:cNvPr id="33" name="Rectangle 32"/>
          <p:cNvSpPr/>
          <p:nvPr/>
        </p:nvSpPr>
        <p:spPr>
          <a:xfrm>
            <a:off x="4171163" y="1760193"/>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69" name="Rounded Rectangle 168"/>
          <p:cNvSpPr/>
          <p:nvPr/>
        </p:nvSpPr>
        <p:spPr>
          <a:xfrm>
            <a:off x="3358451" y="2174465"/>
            <a:ext cx="1181727" cy="358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Create New Postcode Data</a:t>
            </a:r>
            <a:endParaRPr lang="en-GB" sz="1100" b="1" dirty="0">
              <a:solidFill>
                <a:prstClr val="white"/>
              </a:solidFill>
            </a:endParaRPr>
          </a:p>
        </p:txBody>
      </p:sp>
      <p:sp>
        <p:nvSpPr>
          <p:cNvPr id="171" name="Rectangle 170"/>
          <p:cNvSpPr/>
          <p:nvPr/>
        </p:nvSpPr>
        <p:spPr>
          <a:xfrm>
            <a:off x="5245131" y="651761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Date</a:t>
            </a:r>
            <a:endParaRPr lang="en-GB" sz="1100" dirty="0">
              <a:solidFill>
                <a:prstClr val="black"/>
              </a:solidFill>
            </a:endParaRPr>
          </a:p>
        </p:txBody>
      </p:sp>
      <p:sp>
        <p:nvSpPr>
          <p:cNvPr id="172" name="Rectangle 171"/>
          <p:cNvSpPr/>
          <p:nvPr/>
        </p:nvSpPr>
        <p:spPr>
          <a:xfrm>
            <a:off x="6097606" y="6517613"/>
            <a:ext cx="129292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16 February 2012</a:t>
            </a:r>
            <a:endParaRPr lang="en-GB" sz="1100" dirty="0">
              <a:solidFill>
                <a:prstClr val="black"/>
              </a:solidFill>
            </a:endParaRPr>
          </a:p>
        </p:txBody>
      </p:sp>
      <p:sp>
        <p:nvSpPr>
          <p:cNvPr id="173" name="Rectangle 172"/>
          <p:cNvSpPr/>
          <p:nvPr/>
        </p:nvSpPr>
        <p:spPr>
          <a:xfrm>
            <a:off x="2011631" y="651761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Created By</a:t>
            </a:r>
            <a:endParaRPr lang="en-GB" sz="1100" dirty="0">
              <a:solidFill>
                <a:prstClr val="black"/>
              </a:solidFill>
            </a:endParaRPr>
          </a:p>
        </p:txBody>
      </p:sp>
      <p:sp>
        <p:nvSpPr>
          <p:cNvPr id="174" name="Rectangle 173"/>
          <p:cNvSpPr/>
          <p:nvPr/>
        </p:nvSpPr>
        <p:spPr>
          <a:xfrm>
            <a:off x="2864106" y="6517613"/>
            <a:ext cx="221309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Anne Jones (STPC)</a:t>
            </a:r>
            <a:endParaRPr lang="en-GB" sz="1100" dirty="0">
              <a:solidFill>
                <a:prstClr val="black"/>
              </a:solidFill>
            </a:endParaRPr>
          </a:p>
        </p:txBody>
      </p:sp>
      <p:sp>
        <p:nvSpPr>
          <p:cNvPr id="175" name="Rectangle 174"/>
          <p:cNvSpPr/>
          <p:nvPr/>
        </p:nvSpPr>
        <p:spPr>
          <a:xfrm>
            <a:off x="7299734" y="6517613"/>
            <a:ext cx="4574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Time</a:t>
            </a:r>
            <a:endParaRPr lang="en-GB" sz="1100" dirty="0">
              <a:solidFill>
                <a:prstClr val="black"/>
              </a:solidFill>
            </a:endParaRPr>
          </a:p>
        </p:txBody>
      </p:sp>
      <p:sp>
        <p:nvSpPr>
          <p:cNvPr id="176" name="Rectangle 175"/>
          <p:cNvSpPr/>
          <p:nvPr/>
        </p:nvSpPr>
        <p:spPr>
          <a:xfrm>
            <a:off x="7772351" y="6517613"/>
            <a:ext cx="538353"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13:25</a:t>
            </a:r>
            <a:endParaRPr lang="en-GB" sz="1100" dirty="0">
              <a:solidFill>
                <a:prstClr val="black"/>
              </a:solidFill>
            </a:endParaRPr>
          </a:p>
        </p:txBody>
      </p:sp>
      <p:cxnSp>
        <p:nvCxnSpPr>
          <p:cNvPr id="2064" name="Straight Connector 2063"/>
          <p:cNvCxnSpPr/>
          <p:nvPr/>
        </p:nvCxnSpPr>
        <p:spPr>
          <a:xfrm>
            <a:off x="1888823" y="6367336"/>
            <a:ext cx="6832853" cy="0"/>
          </a:xfrm>
          <a:prstGeom prst="line">
            <a:avLst/>
          </a:prstGeom>
        </p:spPr>
        <p:style>
          <a:lnRef idx="2">
            <a:schemeClr val="dk1"/>
          </a:lnRef>
          <a:fillRef idx="0">
            <a:schemeClr val="dk1"/>
          </a:fillRef>
          <a:effectRef idx="1">
            <a:schemeClr val="dk1"/>
          </a:effectRef>
          <a:fontRef idx="minor">
            <a:schemeClr val="tx1"/>
          </a:fontRef>
        </p:style>
      </p:cxnSp>
      <p:sp>
        <p:nvSpPr>
          <p:cNvPr id="128" name="Rectangle 127"/>
          <p:cNvSpPr/>
          <p:nvPr/>
        </p:nvSpPr>
        <p:spPr>
          <a:xfrm>
            <a:off x="4697377" y="1832149"/>
            <a:ext cx="4186303" cy="32321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Vehicle Distribution Map</a:t>
            </a:r>
            <a:endParaRPr lang="en-GB" sz="1200" dirty="0">
              <a:solidFill>
                <a:prstClr val="white"/>
              </a:solidFill>
            </a:endParaRPr>
          </a:p>
        </p:txBody>
      </p:sp>
      <p:sp>
        <p:nvSpPr>
          <p:cNvPr id="127" name="Rectangle 126"/>
          <p:cNvSpPr/>
          <p:nvPr/>
        </p:nvSpPr>
        <p:spPr>
          <a:xfrm>
            <a:off x="4667726" y="1832148"/>
            <a:ext cx="4215952" cy="441774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0" name="Rectangle 129"/>
          <p:cNvSpPr/>
          <p:nvPr/>
        </p:nvSpPr>
        <p:spPr>
          <a:xfrm>
            <a:off x="3292056" y="2624080"/>
            <a:ext cx="1328693" cy="2334387"/>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1" name="Rectangle 130"/>
          <p:cNvSpPr/>
          <p:nvPr/>
        </p:nvSpPr>
        <p:spPr>
          <a:xfrm>
            <a:off x="4430009" y="3020342"/>
            <a:ext cx="181408" cy="1945264"/>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2" name="Rectangle 131"/>
          <p:cNvSpPr/>
          <p:nvPr/>
        </p:nvSpPr>
        <p:spPr>
          <a:xfrm>
            <a:off x="3292056" y="2624081"/>
            <a:ext cx="1323344" cy="37661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Vehicle</a:t>
            </a:r>
          </a:p>
          <a:p>
            <a:pPr algn="ctr" fontAlgn="auto">
              <a:spcBef>
                <a:spcPts val="0"/>
              </a:spcBef>
              <a:spcAft>
                <a:spcPts val="0"/>
              </a:spcAft>
            </a:pPr>
            <a:r>
              <a:rPr lang="en-GB" sz="1200" dirty="0" smtClean="0">
                <a:solidFill>
                  <a:prstClr val="white"/>
                </a:solidFill>
              </a:rPr>
              <a:t>Postcode Data</a:t>
            </a:r>
            <a:endParaRPr lang="en-GB" sz="1050" dirty="0">
              <a:solidFill>
                <a:prstClr val="white"/>
              </a:solidFill>
            </a:endParaRPr>
          </a:p>
        </p:txBody>
      </p:sp>
      <p:sp>
        <p:nvSpPr>
          <p:cNvPr id="133" name="TextBox 132"/>
          <p:cNvSpPr txBox="1"/>
          <p:nvPr/>
        </p:nvSpPr>
        <p:spPr>
          <a:xfrm>
            <a:off x="3292056" y="3039711"/>
            <a:ext cx="1226989" cy="954107"/>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Calibri"/>
              </a:rPr>
              <a:t>DT1 1XJ	1</a:t>
            </a:r>
          </a:p>
          <a:p>
            <a:pPr fontAlgn="auto">
              <a:spcBef>
                <a:spcPts val="0"/>
              </a:spcBef>
              <a:spcAft>
                <a:spcPts val="0"/>
              </a:spcAft>
            </a:pPr>
            <a:r>
              <a:rPr lang="en-GB" sz="800" dirty="0" smtClean="0">
                <a:solidFill>
                  <a:prstClr val="black"/>
                </a:solidFill>
                <a:latin typeface="Calibri"/>
              </a:rPr>
              <a:t>DT1 1XN	2</a:t>
            </a:r>
          </a:p>
          <a:p>
            <a:pPr fontAlgn="auto">
              <a:spcBef>
                <a:spcPts val="0"/>
              </a:spcBef>
              <a:spcAft>
                <a:spcPts val="0"/>
              </a:spcAft>
            </a:pPr>
            <a:r>
              <a:rPr lang="en-GB" sz="800" dirty="0" smtClean="0">
                <a:solidFill>
                  <a:prstClr val="black"/>
                </a:solidFill>
                <a:latin typeface="Calibri"/>
              </a:rPr>
              <a:t>DT1 1ST	1</a:t>
            </a:r>
          </a:p>
          <a:p>
            <a:pPr fontAlgn="auto">
              <a:spcBef>
                <a:spcPts val="0"/>
              </a:spcBef>
              <a:spcAft>
                <a:spcPts val="0"/>
              </a:spcAft>
            </a:pPr>
            <a:r>
              <a:rPr lang="en-GB" sz="800" dirty="0" smtClean="0">
                <a:solidFill>
                  <a:prstClr val="black"/>
                </a:solidFill>
                <a:latin typeface="Calibri"/>
              </a:rPr>
              <a:t>DT1 2RD	1</a:t>
            </a:r>
          </a:p>
          <a:p>
            <a:pPr fontAlgn="auto">
              <a:spcBef>
                <a:spcPts val="0"/>
              </a:spcBef>
              <a:spcAft>
                <a:spcPts val="0"/>
              </a:spcAft>
            </a:pPr>
            <a:r>
              <a:rPr lang="en-GB" sz="800" dirty="0" smtClean="0">
                <a:solidFill>
                  <a:prstClr val="black"/>
                </a:solidFill>
                <a:latin typeface="Calibri"/>
              </a:rPr>
              <a:t>DT2 1AW	1</a:t>
            </a:r>
          </a:p>
          <a:p>
            <a:pPr fontAlgn="auto">
              <a:spcBef>
                <a:spcPts val="0"/>
              </a:spcBef>
              <a:spcAft>
                <a:spcPts val="0"/>
              </a:spcAft>
            </a:pPr>
            <a:r>
              <a:rPr lang="en-GB" sz="800" dirty="0" smtClean="0">
                <a:solidFill>
                  <a:prstClr val="black"/>
                </a:solidFill>
                <a:latin typeface="Calibri"/>
              </a:rPr>
              <a:t>DT2 4ES	2</a:t>
            </a:r>
          </a:p>
          <a:p>
            <a:pPr fontAlgn="auto">
              <a:spcBef>
                <a:spcPts val="0"/>
              </a:spcBef>
              <a:spcAft>
                <a:spcPts val="0"/>
              </a:spcAft>
            </a:pPr>
            <a:r>
              <a:rPr lang="en-GB" sz="800" dirty="0" smtClean="0">
                <a:solidFill>
                  <a:prstClr val="black"/>
                </a:solidFill>
                <a:latin typeface="Calibri"/>
              </a:rPr>
              <a:t>DT3 6TH	3</a:t>
            </a:r>
            <a:endParaRPr lang="en-GB" sz="800" dirty="0">
              <a:solidFill>
                <a:prstClr val="black"/>
              </a:solidFill>
              <a:latin typeface="Calibri"/>
            </a:endParaRPr>
          </a:p>
        </p:txBody>
      </p:sp>
      <p:sp>
        <p:nvSpPr>
          <p:cNvPr id="134" name="Rectangle 133"/>
          <p:cNvSpPr/>
          <p:nvPr/>
        </p:nvSpPr>
        <p:spPr>
          <a:xfrm>
            <a:off x="4434337" y="4742803"/>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4442001" y="3026538"/>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4438169" y="3460564"/>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32" name="Oval 31"/>
          <p:cNvSpPr/>
          <p:nvPr/>
        </p:nvSpPr>
        <p:spPr>
          <a:xfrm>
            <a:off x="6664326" y="3653018"/>
            <a:ext cx="71999" cy="71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4" name="Oval 153"/>
          <p:cNvSpPr/>
          <p:nvPr/>
        </p:nvSpPr>
        <p:spPr>
          <a:xfrm>
            <a:off x="6816726" y="3805418"/>
            <a:ext cx="71999" cy="71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7" name="Oval 156"/>
          <p:cNvSpPr/>
          <p:nvPr/>
        </p:nvSpPr>
        <p:spPr>
          <a:xfrm>
            <a:off x="6254373" y="3877417"/>
            <a:ext cx="71999" cy="71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9" name="Oval 158"/>
          <p:cNvSpPr/>
          <p:nvPr/>
        </p:nvSpPr>
        <p:spPr>
          <a:xfrm>
            <a:off x="6556327" y="3878798"/>
            <a:ext cx="71999" cy="719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60" name="Oval 159"/>
          <p:cNvSpPr/>
          <p:nvPr/>
        </p:nvSpPr>
        <p:spPr>
          <a:xfrm>
            <a:off x="6592327" y="4036905"/>
            <a:ext cx="71999" cy="71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77" name="Oval 176"/>
          <p:cNvSpPr/>
          <p:nvPr/>
        </p:nvSpPr>
        <p:spPr>
          <a:xfrm>
            <a:off x="6969126" y="3957818"/>
            <a:ext cx="71999" cy="71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78" name="Oval 177"/>
          <p:cNvSpPr/>
          <p:nvPr/>
        </p:nvSpPr>
        <p:spPr>
          <a:xfrm>
            <a:off x="6933126" y="3731624"/>
            <a:ext cx="71999" cy="719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2"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3"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07" name="Rectangle 106">
            <a:hlinkClick r:id="rId14"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08" name="Rectangle 107">
            <a:hlinkClick r:id="rId15"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09" name="Rectangle 108">
            <a:hlinkClick r:id="rId16"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11" name="Rectangle 110">
            <a:hlinkClick r:id="rId17"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13" name="Rectangle 112"/>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22" name="Rectangle 121">
            <a:hlinkClick r:id="rId18" action="ppaction://hlinksldjump"/>
          </p:cNvPr>
          <p:cNvSpPr/>
          <p:nvPr/>
        </p:nvSpPr>
        <p:spPr>
          <a:xfrm>
            <a:off x="232894" y="2802531"/>
            <a:ext cx="1531515"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Surveys</a:t>
            </a:r>
            <a:endParaRPr lang="en-GB" sz="1200" dirty="0">
              <a:solidFill>
                <a:prstClr val="white"/>
              </a:solidFill>
            </a:endParaRPr>
          </a:p>
        </p:txBody>
      </p:sp>
      <p:sp>
        <p:nvSpPr>
          <p:cNvPr id="123" name="Rectangle 122">
            <a:hlinkClick r:id="rId19"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42" name="Snip Single Corner Rectangle 41"/>
          <p:cNvSpPr/>
          <p:nvPr/>
        </p:nvSpPr>
        <p:spPr>
          <a:xfrm>
            <a:off x="1943680" y="1432855"/>
            <a:ext cx="1329904" cy="216024"/>
          </a:xfrm>
          <a:prstGeom prst="snip1Rect">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Postcode Data</a:t>
            </a:r>
            <a:endParaRPr lang="en-GB" sz="1100" dirty="0">
              <a:solidFill>
                <a:prstClr val="white"/>
              </a:solidFill>
            </a:endParaRPr>
          </a:p>
        </p:txBody>
      </p:sp>
      <p:sp>
        <p:nvSpPr>
          <p:cNvPr id="124" name="Snip Single Corner Rectangle 123"/>
          <p:cNvSpPr/>
          <p:nvPr/>
        </p:nvSpPr>
        <p:spPr>
          <a:xfrm>
            <a:off x="3305703" y="1432855"/>
            <a:ext cx="1329904" cy="216024"/>
          </a:xfrm>
          <a:prstGeom prst="snip1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smtClean="0">
                <a:solidFill>
                  <a:prstClr val="black"/>
                </a:solidFill>
              </a:rPr>
              <a:t>SAM Data</a:t>
            </a:r>
            <a:endParaRPr lang="en-GB" sz="1100" dirty="0">
              <a:solidFill>
                <a:prstClr val="black"/>
              </a:solidFill>
            </a:endParaRPr>
          </a:p>
        </p:txBody>
      </p:sp>
      <p:sp>
        <p:nvSpPr>
          <p:cNvPr id="125" name="Snip Single Corner Rectangle 124"/>
          <p:cNvSpPr/>
          <p:nvPr/>
        </p:nvSpPr>
        <p:spPr>
          <a:xfrm>
            <a:off x="4667726" y="1432855"/>
            <a:ext cx="1329904" cy="216024"/>
          </a:xfrm>
          <a:prstGeom prst="snip1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smtClean="0">
                <a:solidFill>
                  <a:prstClr val="black"/>
                </a:solidFill>
              </a:rPr>
              <a:t>Questionnaire Data</a:t>
            </a:r>
            <a:endParaRPr lang="en-GB" sz="1100" dirty="0">
              <a:solidFill>
                <a:prstClr val="black"/>
              </a:solidFill>
            </a:endParaRPr>
          </a:p>
        </p:txBody>
      </p:sp>
      <p:sp>
        <p:nvSpPr>
          <p:cNvPr id="126" name="Snip Single Corner Rectangle 125"/>
          <p:cNvSpPr/>
          <p:nvPr/>
        </p:nvSpPr>
        <p:spPr>
          <a:xfrm>
            <a:off x="6029749" y="1432855"/>
            <a:ext cx="1329904" cy="216024"/>
          </a:xfrm>
          <a:prstGeom prst="snip1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smtClean="0">
                <a:solidFill>
                  <a:prstClr val="black"/>
                </a:solidFill>
              </a:rPr>
              <a:t>Site Audits</a:t>
            </a:r>
            <a:endParaRPr lang="en-GB" sz="1100" dirty="0">
              <a:solidFill>
                <a:prstClr val="black"/>
              </a:solidFill>
            </a:endParaRPr>
          </a:p>
        </p:txBody>
      </p:sp>
      <p:sp>
        <p:nvSpPr>
          <p:cNvPr id="136" name="Snip Single Corner Rectangle 135"/>
          <p:cNvSpPr/>
          <p:nvPr/>
        </p:nvSpPr>
        <p:spPr>
          <a:xfrm>
            <a:off x="7391772" y="1432855"/>
            <a:ext cx="1329904" cy="216024"/>
          </a:xfrm>
          <a:prstGeom prst="snip1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100" dirty="0">
              <a:solidFill>
                <a:prstClr val="black"/>
              </a:solidFill>
            </a:endParaRPr>
          </a:p>
        </p:txBody>
      </p:sp>
      <p:grpSp>
        <p:nvGrpSpPr>
          <p:cNvPr id="44" name="Group 2"/>
          <p:cNvGrpSpPr>
            <a:grpSpLocks/>
          </p:cNvGrpSpPr>
          <p:nvPr/>
        </p:nvGrpSpPr>
        <p:grpSpPr bwMode="auto">
          <a:xfrm>
            <a:off x="1887227" y="2148640"/>
            <a:ext cx="1360472" cy="3538401"/>
            <a:chOff x="975" y="677"/>
            <a:chExt cx="775" cy="2218"/>
          </a:xfrm>
        </p:grpSpPr>
        <p:sp>
          <p:nvSpPr>
            <p:cNvPr id="51" name="Rectangle 3"/>
            <p:cNvSpPr>
              <a:spLocks noChangeArrowheads="1"/>
            </p:cNvSpPr>
            <p:nvPr/>
          </p:nvSpPr>
          <p:spPr bwMode="auto">
            <a:xfrm>
              <a:off x="975" y="677"/>
              <a:ext cx="775" cy="2218"/>
            </a:xfrm>
            <a:prstGeom prst="rect">
              <a:avLst/>
            </a:prstGeom>
            <a:solidFill>
              <a:schemeClr val="accent3">
                <a:lumMod val="40000"/>
                <a:lumOff val="60000"/>
              </a:schemeClr>
            </a:solidFill>
            <a:ln w="12700">
              <a:solidFill>
                <a:schemeClr val="accent3">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53" name="Text Box 4"/>
            <p:cNvSpPr txBox="1">
              <a:spLocks noChangeArrowheads="1"/>
            </p:cNvSpPr>
            <p:nvPr/>
          </p:nvSpPr>
          <p:spPr bwMode="auto">
            <a:xfrm>
              <a:off x="975" y="686"/>
              <a:ext cx="775" cy="116"/>
            </a:xfrm>
            <a:prstGeom prst="rect">
              <a:avLst/>
            </a:prstGeom>
            <a:solidFill>
              <a:schemeClr val="accent3">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1200" dirty="0" smtClean="0">
                  <a:solidFill>
                    <a:prstClr val="white"/>
                  </a:solidFill>
                  <a:latin typeface="Calibri" pitchFamily="34" charset="0"/>
                  <a:cs typeface="Arial" pitchFamily="34" charset="0"/>
                </a:rPr>
                <a:t>Mode</a:t>
              </a:r>
              <a:endParaRPr lang="en-US" dirty="0" smtClean="0">
                <a:solidFill>
                  <a:prstClr val="black"/>
                </a:solidFill>
                <a:latin typeface="Arial" pitchFamily="34" charset="0"/>
                <a:cs typeface="Arial" pitchFamily="34" charset="0"/>
              </a:endParaRPr>
            </a:p>
          </p:txBody>
        </p:sp>
        <p:pic>
          <p:nvPicPr>
            <p:cNvPr id="54" name="Picture 5" descr="TRIPMUL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68" y="852"/>
              <a:ext cx="199" cy="2041"/>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6"/>
            <p:cNvGrpSpPr>
              <a:grpSpLocks/>
            </p:cNvGrpSpPr>
            <p:nvPr/>
          </p:nvGrpSpPr>
          <p:grpSpPr bwMode="auto">
            <a:xfrm>
              <a:off x="997" y="892"/>
              <a:ext cx="90" cy="90"/>
              <a:chOff x="1292" y="2568"/>
              <a:chExt cx="90" cy="90"/>
            </a:xfrm>
          </p:grpSpPr>
          <p:sp>
            <p:nvSpPr>
              <p:cNvPr id="2048" name="Oval 7"/>
              <p:cNvSpPr>
                <a:spLocks noChangeArrowheads="1"/>
              </p:cNvSpPr>
              <p:nvPr/>
            </p:nvSpPr>
            <p:spPr bwMode="auto">
              <a:xfrm>
                <a:off x="1292" y="2568"/>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049" name="Oval 8"/>
              <p:cNvSpPr>
                <a:spLocks noChangeArrowheads="1"/>
              </p:cNvSpPr>
              <p:nvPr/>
            </p:nvSpPr>
            <p:spPr bwMode="auto">
              <a:xfrm>
                <a:off x="1315" y="2590"/>
                <a:ext cx="45" cy="4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56" name="Oval 9"/>
            <p:cNvSpPr>
              <a:spLocks noChangeArrowheads="1"/>
            </p:cNvSpPr>
            <p:nvPr/>
          </p:nvSpPr>
          <p:spPr bwMode="auto">
            <a:xfrm>
              <a:off x="997" y="1052"/>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57" name="Oval 10"/>
            <p:cNvSpPr>
              <a:spLocks noChangeArrowheads="1"/>
            </p:cNvSpPr>
            <p:nvPr/>
          </p:nvSpPr>
          <p:spPr bwMode="auto">
            <a:xfrm>
              <a:off x="997" y="1235"/>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58" name="Oval 11"/>
            <p:cNvSpPr>
              <a:spLocks noChangeArrowheads="1"/>
            </p:cNvSpPr>
            <p:nvPr/>
          </p:nvSpPr>
          <p:spPr bwMode="auto">
            <a:xfrm>
              <a:off x="997" y="1403"/>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59" name="Text Box 12"/>
            <p:cNvSpPr txBox="1">
              <a:spLocks noChangeArrowheads="1"/>
            </p:cNvSpPr>
            <p:nvPr/>
          </p:nvSpPr>
          <p:spPr bwMode="auto">
            <a:xfrm>
              <a:off x="1259" y="872"/>
              <a:ext cx="491" cy="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sz="900" dirty="0" smtClean="0">
                  <a:solidFill>
                    <a:prstClr val="black"/>
                  </a:solidFill>
                  <a:latin typeface="Calibri" pitchFamily="34" charset="0"/>
                  <a:cs typeface="Arial" pitchFamily="34" charset="0"/>
                </a:rPr>
                <a:t>Vehicle</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Total People</a:t>
              </a:r>
            </a:p>
            <a:p>
              <a:endParaRPr lang="en-GB" sz="900" dirty="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Pedestrians</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PT Users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Bus/Tram Users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Coach Users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Train Users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Cyclists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Occupants </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PSV’s</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OGV’s</a:t>
              </a:r>
            </a:p>
            <a:p>
              <a:endParaRPr lang="en-GB" sz="900" dirty="0" smtClean="0">
                <a:solidFill>
                  <a:prstClr val="black"/>
                </a:solidFill>
                <a:latin typeface="Calibri" pitchFamily="34" charset="0"/>
                <a:cs typeface="Arial" pitchFamily="34" charset="0"/>
              </a:endParaRPr>
            </a:p>
            <a:p>
              <a:r>
                <a:rPr lang="en-GB" sz="900" dirty="0" smtClean="0">
                  <a:solidFill>
                    <a:prstClr val="black"/>
                  </a:solidFill>
                  <a:latin typeface="Calibri" pitchFamily="34" charset="0"/>
                  <a:cs typeface="Arial" pitchFamily="34" charset="0"/>
                </a:rPr>
                <a:t>Taxis </a:t>
              </a:r>
              <a:endParaRPr lang="en-US" dirty="0" smtClean="0">
                <a:solidFill>
                  <a:prstClr val="black"/>
                </a:solidFill>
                <a:latin typeface="Arial" pitchFamily="34" charset="0"/>
                <a:cs typeface="Arial" pitchFamily="34" charset="0"/>
              </a:endParaRPr>
            </a:p>
          </p:txBody>
        </p:sp>
        <p:sp>
          <p:nvSpPr>
            <p:cNvPr id="60" name="Oval 13"/>
            <p:cNvSpPr>
              <a:spLocks noChangeArrowheads="1"/>
            </p:cNvSpPr>
            <p:nvPr/>
          </p:nvSpPr>
          <p:spPr bwMode="auto">
            <a:xfrm>
              <a:off x="996" y="2076"/>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61" name="Oval 14"/>
            <p:cNvSpPr>
              <a:spLocks noChangeArrowheads="1"/>
            </p:cNvSpPr>
            <p:nvPr/>
          </p:nvSpPr>
          <p:spPr bwMode="auto">
            <a:xfrm>
              <a:off x="990" y="2256"/>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62" name="Oval 15"/>
            <p:cNvSpPr>
              <a:spLocks noChangeArrowheads="1"/>
            </p:cNvSpPr>
            <p:nvPr/>
          </p:nvSpPr>
          <p:spPr bwMode="auto">
            <a:xfrm>
              <a:off x="990" y="2422"/>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63" name="Oval 16"/>
            <p:cNvSpPr>
              <a:spLocks noChangeArrowheads="1"/>
            </p:cNvSpPr>
            <p:nvPr/>
          </p:nvSpPr>
          <p:spPr bwMode="auto">
            <a:xfrm>
              <a:off x="991" y="2592"/>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141" name="Rectangle 140"/>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cxnSp>
        <p:nvCxnSpPr>
          <p:cNvPr id="37" name="Straight Connector 36"/>
          <p:cNvCxnSpPr/>
          <p:nvPr/>
        </p:nvCxnSpPr>
        <p:spPr>
          <a:xfrm>
            <a:off x="1835696" y="1648879"/>
            <a:ext cx="7047982" cy="0"/>
          </a:xfrm>
          <a:prstGeom prst="line">
            <a:avLst/>
          </a:prstGeom>
        </p:spPr>
        <p:style>
          <a:lnRef idx="1">
            <a:schemeClr val="dk1"/>
          </a:lnRef>
          <a:fillRef idx="0">
            <a:schemeClr val="dk1"/>
          </a:fillRef>
          <a:effectRef idx="0">
            <a:schemeClr val="dk1"/>
          </a:effectRef>
          <a:fontRef idx="minor">
            <a:schemeClr val="tx1"/>
          </a:fontRef>
        </p:style>
      </p:cxnSp>
      <p:sp>
        <p:nvSpPr>
          <p:cNvPr id="137" name="Rectangle 136"/>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38" name="Rectangle 137"/>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39" name="Rectangle 138"/>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42" name="Rectangle 141"/>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43" name="Rectangle 142"/>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44" name="Rectangle 143"/>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45" name="Rectangle 144"/>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46" name="Rectangle 145"/>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47" name="Rectangle 146"/>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12" name="Rectangle 111">
            <a:hlinkClick r:id="rId19"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110" name="Rectangle 109"/>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114" name="Rectangle 113"/>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115" name="Rectangle 114"/>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116" name="Rectangle 115"/>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117" name="Rectangle 116"/>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118" name="Rectangle 117"/>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custDataLst>
      <p:tags r:id="rId1"/>
    </p:custDataLst>
    <p:extLst>
      <p:ext uri="{BB962C8B-B14F-4D97-AF65-F5344CB8AC3E}">
        <p14:creationId xmlns:p14="http://schemas.microsoft.com/office/powerpoint/2010/main" val="348174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563290"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Personal Notes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3"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4"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5"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Settings</a:t>
              </a:r>
              <a:endParaRPr lang="en-US" dirty="0"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6"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3326978" y="569005"/>
            <a:ext cx="4773414" cy="19609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133" name="Rectangle 132"/>
          <p:cNvSpPr/>
          <p:nvPr/>
        </p:nvSpPr>
        <p:spPr>
          <a:xfrm>
            <a:off x="8121354" y="2118070"/>
            <a:ext cx="169912" cy="4080425"/>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4" name="Rectangle 133"/>
          <p:cNvSpPr/>
          <p:nvPr/>
        </p:nvSpPr>
        <p:spPr>
          <a:xfrm>
            <a:off x="8121354" y="5982471"/>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8133346" y="2124266"/>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8129514" y="2558292"/>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180" name="Rectangle 179"/>
          <p:cNvSpPr/>
          <p:nvPr/>
        </p:nvSpPr>
        <p:spPr>
          <a:xfrm>
            <a:off x="2067047" y="1520787"/>
            <a:ext cx="6224516" cy="467770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1" name="Rectangle 180"/>
          <p:cNvSpPr/>
          <p:nvPr/>
        </p:nvSpPr>
        <p:spPr>
          <a:xfrm>
            <a:off x="2067048" y="1520787"/>
            <a:ext cx="6224516"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Notes for Dorset County Council viewing only</a:t>
            </a:r>
            <a:endParaRPr lang="en-GB" sz="1050" dirty="0">
              <a:solidFill>
                <a:prstClr val="white"/>
              </a:solidFill>
            </a:endParaRPr>
          </a:p>
        </p:txBody>
      </p:sp>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0"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1"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38" name="Rectangle 137">
            <a:hlinkClick r:id="rId12"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39" name="Rectangle 138">
            <a:hlinkClick r:id="rId13"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41" name="Rectangle 140">
            <a:hlinkClick r:id="rId14"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43" name="Rectangle 142">
            <a:hlinkClick r:id="rId15"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44" name="Rectangle 143"/>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45" name="Rectangle 144"/>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46" name="Rectangle 145"/>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47" name="Rectangle 146"/>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53" name="Rectangle 152"/>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54" name="Rectangle 153"/>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55" name="Rectangle 154"/>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56" name="Rectangle 155"/>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71" name="Rectangle 170"/>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72" name="Rectangle 171"/>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82" name="Rectangle 181">
            <a:hlinkClick r:id="rId16"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83" name="Rectangle 182">
            <a:hlinkClick r:id="rId17" action="ppaction://hlinksldjump"/>
          </p:cNvPr>
          <p:cNvSpPr/>
          <p:nvPr/>
        </p:nvSpPr>
        <p:spPr>
          <a:xfrm>
            <a:off x="232894" y="3144950"/>
            <a:ext cx="1531515"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Notes</a:t>
            </a:r>
            <a:endParaRPr lang="en-GB" sz="1200" dirty="0">
              <a:solidFill>
                <a:prstClr val="white"/>
              </a:solidFill>
            </a:endParaRPr>
          </a:p>
        </p:txBody>
      </p:sp>
      <p:sp>
        <p:nvSpPr>
          <p:cNvPr id="184" name="Rectangle 18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69457498"/>
              </p:ext>
            </p:extLst>
          </p:nvPr>
        </p:nvGraphicFramePr>
        <p:xfrm>
          <a:off x="2105024" y="1847751"/>
          <a:ext cx="5986463" cy="3043308"/>
        </p:xfrm>
        <a:graphic>
          <a:graphicData uri="http://schemas.openxmlformats.org/drawingml/2006/table">
            <a:tbl>
              <a:tblPr>
                <a:tableStyleId>{5C22544A-7EE6-4342-B048-85BDC9FD1C3A}</a:tableStyleId>
              </a:tblPr>
              <a:tblGrid>
                <a:gridCol w="1386856"/>
                <a:gridCol w="1008112"/>
                <a:gridCol w="792088"/>
                <a:gridCol w="2799407"/>
              </a:tblGrid>
              <a:tr h="222591">
                <a:tc>
                  <a:txBody>
                    <a:bodyPr/>
                    <a:lstStyle/>
                    <a:p>
                      <a:pPr algn="l" fontAlgn="b"/>
                      <a:r>
                        <a:rPr lang="en-GB" sz="1100" b="1" u="none" strike="noStrike" dirty="0" smtClean="0">
                          <a:effectLst/>
                        </a:rPr>
                        <a:t>Note </a:t>
                      </a:r>
                      <a:r>
                        <a:rPr lang="en-GB" sz="1100" b="1" u="none" strike="noStrike" dirty="0">
                          <a:effectLst/>
                        </a:rPr>
                        <a:t>Title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Date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Author</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smtClean="0">
                          <a:effectLst/>
                        </a:rPr>
                        <a:t>Note</a:t>
                      </a:r>
                      <a:endParaRPr lang="en-GB" sz="1100" b="1"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Cycle Stands</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u="none" strike="noStrike" dirty="0" smtClean="0">
                          <a:effectLst/>
                        </a:rPr>
                        <a:t>13/05/2012</a:t>
                      </a:r>
                      <a:endParaRPr lang="en-GB" sz="1100" b="0" i="0" u="none" strike="noStrike" dirty="0">
                        <a:solidFill>
                          <a:srgbClr val="000000"/>
                        </a:solidFill>
                        <a:effectLst/>
                        <a:latin typeface="Calibri"/>
                      </a:endParaRPr>
                    </a:p>
                  </a:txBody>
                  <a:tcPr marL="9525" marR="9525" marT="9525" marB="0" anchor="ctr"/>
                </a:tc>
                <a:tc>
                  <a:txBody>
                    <a:bodyPr/>
                    <a:lstStyle/>
                    <a:p>
                      <a:pPr algn="l" fontAlgn="b"/>
                      <a:r>
                        <a:rPr lang="en-GB" sz="1100" u="none" strike="noStrike" dirty="0" err="1" smtClean="0">
                          <a:effectLst/>
                        </a:rPr>
                        <a:t>S.S.Smith</a:t>
                      </a:r>
                      <a:endParaRPr lang="en-GB" sz="1100" b="0" i="0" u="none" strike="noStrike" dirty="0">
                        <a:solidFill>
                          <a:srgbClr val="000000"/>
                        </a:solidFill>
                        <a:effectLst/>
                        <a:latin typeface="+mn-lt"/>
                      </a:endParaRPr>
                    </a:p>
                  </a:txBody>
                  <a:tcPr marL="9525" marR="9525" marT="9525" marB="0" anchor="ctr"/>
                </a:tc>
                <a:tc>
                  <a:txBody>
                    <a:bodyPr/>
                    <a:lstStyle/>
                    <a:p>
                      <a:pPr algn="l" fontAlgn="b"/>
                      <a:r>
                        <a:rPr lang="en-GB" sz="1100" u="none" strike="noStrike" dirty="0" smtClean="0">
                          <a:effectLst/>
                        </a:rPr>
                        <a:t>Some problems with Cycle Stand positions, need to check on-site</a:t>
                      </a:r>
                      <a:r>
                        <a:rPr lang="en-GB" sz="1100" u="none" strike="noStrike" baseline="0" dirty="0" smtClean="0">
                          <a:effectLst/>
                        </a:rPr>
                        <a:t> once contractor has relocated them.</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Neighbour Problems</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u="none" strike="noStrike" dirty="0" smtClean="0">
                          <a:effectLst/>
                        </a:rPr>
                        <a:t>15/05/2012</a:t>
                      </a:r>
                      <a:endParaRPr lang="en-GB" sz="1100" b="0" i="0" u="none" strike="noStrike" dirty="0">
                        <a:solidFill>
                          <a:srgbClr val="000000"/>
                        </a:solidFill>
                        <a:effectLst/>
                        <a:latin typeface="Calibri"/>
                      </a:endParaRPr>
                    </a:p>
                  </a:txBody>
                  <a:tcPr marL="9525" marR="9525" marT="9525" marB="0" anchor="ctr"/>
                </a:tc>
                <a:tc>
                  <a:txBody>
                    <a:bodyPr/>
                    <a:lstStyle/>
                    <a:p>
                      <a:pPr algn="l" fontAlgn="b"/>
                      <a:r>
                        <a:rPr lang="en-GB" sz="1100" u="none" strike="noStrike" dirty="0" err="1" smtClean="0">
                          <a:effectLst/>
                        </a:rPr>
                        <a:t>S.S.Smith</a:t>
                      </a:r>
                      <a:endParaRPr lang="en-GB" sz="1100" b="0" i="0" u="none" strike="noStrike" dirty="0">
                        <a:solidFill>
                          <a:srgbClr val="000000"/>
                        </a:solidFill>
                        <a:effectLst/>
                        <a:latin typeface="+mn-lt"/>
                      </a:endParaRPr>
                    </a:p>
                  </a:txBody>
                  <a:tcPr marL="9525" marR="9525" marT="9525" marB="0" anchor="ctr"/>
                </a:tc>
                <a:tc>
                  <a:txBody>
                    <a:bodyPr/>
                    <a:lstStyle/>
                    <a:p>
                      <a:pPr algn="l" fontAlgn="b"/>
                      <a:r>
                        <a:rPr lang="en-GB" sz="1100" u="none" strike="noStrike" dirty="0" smtClean="0">
                          <a:effectLst/>
                        </a:rPr>
                        <a:t>Mrs Jones at 5 New Road very angry with Council and the way they allowed the new Tesco.  Be aware</a:t>
                      </a:r>
                      <a:r>
                        <a:rPr lang="en-GB" sz="1100" u="none" strike="noStrike" baseline="0" dirty="0" smtClean="0">
                          <a:effectLst/>
                        </a:rPr>
                        <a:t> and try not to antagonise her.</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Neighbour Problems</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u="none" strike="noStrike" dirty="0" smtClean="0">
                          <a:effectLst/>
                        </a:rPr>
                        <a:t>25/05/2012</a:t>
                      </a:r>
                      <a:endParaRPr lang="en-GB" sz="1100" b="0" i="0" u="none" strike="noStrike" dirty="0">
                        <a:solidFill>
                          <a:srgbClr val="000000"/>
                        </a:solidFill>
                        <a:effectLst/>
                        <a:latin typeface="Calibri"/>
                      </a:endParaRPr>
                    </a:p>
                  </a:txBody>
                  <a:tcPr marL="9525" marR="9525" marT="9525" marB="0" anchor="ctr"/>
                </a:tc>
                <a:tc>
                  <a:txBody>
                    <a:bodyPr/>
                    <a:lstStyle/>
                    <a:p>
                      <a:pPr algn="l" fontAlgn="b"/>
                      <a:r>
                        <a:rPr lang="en-GB" sz="1100" b="0" i="0" u="none" strike="noStrike" dirty="0" err="1" smtClean="0">
                          <a:solidFill>
                            <a:srgbClr val="000000"/>
                          </a:solidFill>
                          <a:effectLst/>
                          <a:latin typeface="Calibri"/>
                        </a:rPr>
                        <a:t>N.O.Brains</a:t>
                      </a:r>
                      <a:endParaRPr lang="en-GB" sz="1100" b="0" i="0" u="none" strike="noStrike" dirty="0">
                        <a:solidFill>
                          <a:srgbClr val="000000"/>
                        </a:solidFill>
                        <a:effectLst/>
                        <a:latin typeface="Calibri"/>
                      </a:endParaRPr>
                    </a:p>
                  </a:txBody>
                  <a:tcPr marL="9525" marR="9525" marT="9525" marB="0" anchor="ctr"/>
                </a:tc>
                <a:tc>
                  <a:txBody>
                    <a:bodyPr/>
                    <a:lstStyle/>
                    <a:p>
                      <a:pPr algn="l" fontAlgn="b"/>
                      <a:r>
                        <a:rPr lang="en-GB" sz="1100" u="none" strike="noStrike" dirty="0" smtClean="0">
                          <a:effectLst/>
                        </a:rPr>
                        <a:t>Met with Mrs Jones to discuss the Planning Process and explained how traffic</a:t>
                      </a:r>
                      <a:r>
                        <a:rPr lang="en-GB" sz="1100" u="none" strike="noStrike" baseline="0" dirty="0" smtClean="0">
                          <a:effectLst/>
                        </a:rPr>
                        <a:t> noise would have been taken into account when Application was assessed by District Council.  Suggested she wait until construction works have been completed before contacting District Council, as much of the current noise is due to construction lorries etc.</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
        <p:nvSpPr>
          <p:cNvPr id="67" name="Rectangle 66">
            <a:hlinkClick r:id="rId17"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68" name="Rectangle 67"/>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69" name="Rectangle 68"/>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70" name="Rectangle 69"/>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71" name="Rectangle 70"/>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72" name="Rectangle 71"/>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73" name="Rectangle 72"/>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extLst>
      <p:ext uri="{BB962C8B-B14F-4D97-AF65-F5344CB8AC3E}">
        <p14:creationId xmlns:p14="http://schemas.microsoft.com/office/powerpoint/2010/main" val="1778576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2456656"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Standard Document Templates</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4"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5"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6"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Settings</a:t>
              </a:r>
              <a:endParaRPr lang="en-US" dirty="0"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7"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4342878" y="569005"/>
            <a:ext cx="3757513" cy="19609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1200" dirty="0">
              <a:solidFill>
                <a:prstClr val="black"/>
              </a:solidFill>
            </a:endParaRPr>
          </a:p>
        </p:txBody>
      </p:sp>
      <p:sp>
        <p:nvSpPr>
          <p:cNvPr id="133" name="Rectangle 132"/>
          <p:cNvSpPr/>
          <p:nvPr/>
        </p:nvSpPr>
        <p:spPr>
          <a:xfrm>
            <a:off x="8091489" y="2782483"/>
            <a:ext cx="174379" cy="3148593"/>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4" name="Rectangle 133"/>
          <p:cNvSpPr/>
          <p:nvPr/>
        </p:nvSpPr>
        <p:spPr>
          <a:xfrm>
            <a:off x="8100284" y="5697010"/>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8107948" y="2788679"/>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8104116" y="3222705"/>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180" name="Rectangle 179"/>
          <p:cNvSpPr/>
          <p:nvPr/>
        </p:nvSpPr>
        <p:spPr>
          <a:xfrm>
            <a:off x="2041649" y="2185200"/>
            <a:ext cx="6224516" cy="379727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1" name="Rectangle 180"/>
          <p:cNvSpPr/>
          <p:nvPr/>
        </p:nvSpPr>
        <p:spPr>
          <a:xfrm>
            <a:off x="2041650" y="2185200"/>
            <a:ext cx="6224516"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Document Template List</a:t>
            </a:r>
            <a:endParaRPr lang="en-GB" sz="1050" dirty="0">
              <a:solidFill>
                <a:prstClr val="white"/>
              </a:solidFill>
            </a:endParaRPr>
          </a:p>
        </p:txBody>
      </p:sp>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1" action="ppaction://hlinksldjump"/>
            </p:cNvPr>
            <p:cNvSpPr>
              <a:spLocks noChangeArrowheads="1"/>
            </p:cNvSpPr>
            <p:nvPr/>
          </p:nvSpPr>
          <p:spPr bwMode="auto">
            <a:xfrm>
              <a:off x="2608" y="1752"/>
              <a:ext cx="363" cy="273"/>
            </a:xfrm>
            <a:prstGeom prst="rect">
              <a:avLst/>
            </a:prstGeom>
            <a:solidFill>
              <a:srgbClr val="D6ECEE"/>
            </a:solidFill>
            <a:ln w="38100">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2"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38" name="Rectangle 137">
            <a:hlinkClick r:id="rId13"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39" name="Rectangle 138">
            <a:hlinkClick r:id="rId14"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41" name="Rectangle 140">
            <a:hlinkClick r:id="rId15"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43" name="Rectangle 142">
            <a:hlinkClick r:id="rId16"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45" name="Rectangle 144"/>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82" name="Rectangle 181">
            <a:hlinkClick r:id="rId17"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83" name="Rectangle 182">
            <a:hlinkClick r:id="rId18"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184" name="Rectangle 18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69688429"/>
              </p:ext>
            </p:extLst>
          </p:nvPr>
        </p:nvGraphicFramePr>
        <p:xfrm>
          <a:off x="2079626" y="2512164"/>
          <a:ext cx="5986463" cy="3338865"/>
        </p:xfrm>
        <a:graphic>
          <a:graphicData uri="http://schemas.openxmlformats.org/drawingml/2006/table">
            <a:tbl>
              <a:tblPr>
                <a:tableStyleId>{5C22544A-7EE6-4342-B048-85BDC9FD1C3A}</a:tableStyleId>
              </a:tblPr>
              <a:tblGrid>
                <a:gridCol w="2636390"/>
                <a:gridCol w="936104"/>
                <a:gridCol w="1013449"/>
                <a:gridCol w="1400520"/>
              </a:tblGrid>
              <a:tr h="222591">
                <a:tc>
                  <a:txBody>
                    <a:bodyPr/>
                    <a:lstStyle/>
                    <a:p>
                      <a:pPr algn="l" fontAlgn="b"/>
                      <a:r>
                        <a:rPr lang="en-GB" sz="1100" b="1" u="none" strike="noStrike" dirty="0">
                          <a:effectLst/>
                        </a:rPr>
                        <a:t>Document Title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Date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Author</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smtClean="0">
                          <a:effectLst/>
                        </a:rPr>
                        <a:t>Area</a:t>
                      </a:r>
                      <a:endParaRPr lang="en-GB" sz="1100" b="1"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Primary School Travel Plan</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12/10/2011</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Travel Plan</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Employment Travel Plan</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15/10/2011</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Travel Plan</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Postcode Data Form</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25/11/2011</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Survey Form</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School Raised Hands Data Form</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20/02/2012</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Survey</a:t>
                      </a:r>
                      <a:r>
                        <a:rPr lang="en-GB" sz="1100" u="none" strike="noStrike" baseline="0" dirty="0" smtClean="0">
                          <a:effectLst/>
                        </a:rPr>
                        <a:t> Form</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smtClean="0">
                          <a:effectLst/>
                        </a:rPr>
                        <a:t>Employment Email Survey Form</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13/05/2012</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Survey Form</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b="0" i="0" u="none" strike="noStrike" dirty="0" smtClean="0">
                          <a:solidFill>
                            <a:srgbClr val="000000"/>
                          </a:solidFill>
                          <a:effectLst/>
                          <a:latin typeface="Calibri"/>
                        </a:rPr>
                        <a:t>Simple</a:t>
                      </a:r>
                      <a:r>
                        <a:rPr lang="en-GB" sz="1100" b="0" i="0" u="none" strike="noStrike" baseline="0" dirty="0" smtClean="0">
                          <a:solidFill>
                            <a:srgbClr val="000000"/>
                          </a:solidFill>
                          <a:effectLst/>
                          <a:latin typeface="Calibri"/>
                        </a:rPr>
                        <a:t> Survey Results – Postcode</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15/06/2013</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Report</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b="0" i="0" u="none" strike="noStrike" dirty="0" smtClean="0">
                          <a:solidFill>
                            <a:srgbClr val="000000"/>
                          </a:solidFill>
                          <a:effectLst/>
                          <a:latin typeface="Calibri"/>
                        </a:rPr>
                        <a:t>Simple Survey Results – Employment</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28/07/2013</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Report</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b="0" i="0" u="none" strike="noStrike" dirty="0" smtClean="0">
                          <a:solidFill>
                            <a:srgbClr val="000000"/>
                          </a:solidFill>
                          <a:effectLst/>
                          <a:latin typeface="Calibri"/>
                        </a:rPr>
                        <a:t>Comparison Report – Employment</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07/08/2013</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TRICS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Report</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b="0" i="0" u="none" strike="noStrike" dirty="0" smtClean="0">
                          <a:solidFill>
                            <a:srgbClr val="000000"/>
                          </a:solidFill>
                          <a:effectLst/>
                          <a:latin typeface="Calibri"/>
                        </a:rPr>
                        <a:t>Secondary School</a:t>
                      </a:r>
                      <a:r>
                        <a:rPr lang="en-GB" sz="1100" b="0" i="0" u="none" strike="noStrike" baseline="0" dirty="0" smtClean="0">
                          <a:solidFill>
                            <a:srgbClr val="000000"/>
                          </a:solidFill>
                          <a:effectLst/>
                          <a:latin typeface="Calibri"/>
                        </a:rPr>
                        <a:t> Student Questionnaire</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15/09/2013</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Devon CC</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rgbClr val="000000"/>
                          </a:solidFill>
                          <a:effectLst/>
                          <a:latin typeface="Calibri"/>
                        </a:rPr>
                        <a:t>Survey Form</a:t>
                      </a:r>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1960874" y="6059995"/>
            <a:ext cx="6743256" cy="646331"/>
          </a:xfrm>
          <a:prstGeom prst="rect">
            <a:avLst/>
          </a:prstGeom>
          <a:noFill/>
        </p:spPr>
        <p:txBody>
          <a:bodyPr wrap="none" rtlCol="0">
            <a:spAutoFit/>
          </a:bodyPr>
          <a:lstStyle/>
          <a:p>
            <a:pPr algn="r" fontAlgn="auto">
              <a:spcBef>
                <a:spcPts val="0"/>
              </a:spcBef>
              <a:spcAft>
                <a:spcPts val="0"/>
              </a:spcAft>
            </a:pPr>
            <a:r>
              <a:rPr lang="en-GB" sz="1200" dirty="0" smtClean="0">
                <a:solidFill>
                  <a:prstClr val="black"/>
                </a:solidFill>
                <a:latin typeface="Calibri"/>
              </a:rPr>
              <a:t>Double Click Document to Open.</a:t>
            </a:r>
          </a:p>
          <a:p>
            <a:pPr algn="r" fontAlgn="auto">
              <a:spcBef>
                <a:spcPts val="0"/>
              </a:spcBef>
              <a:spcAft>
                <a:spcPts val="0"/>
              </a:spcAft>
            </a:pPr>
            <a:r>
              <a:rPr lang="en-GB" sz="1200" dirty="0" smtClean="0">
                <a:solidFill>
                  <a:prstClr val="black"/>
                </a:solidFill>
                <a:latin typeface="Calibri"/>
              </a:rPr>
              <a:t>To suggests amendments or additional Standard Documents please use the “Email TRICS” Icon above and</a:t>
            </a:r>
          </a:p>
          <a:p>
            <a:pPr algn="r" fontAlgn="auto">
              <a:spcBef>
                <a:spcPts val="0"/>
              </a:spcBef>
              <a:spcAft>
                <a:spcPts val="0"/>
              </a:spcAft>
            </a:pPr>
            <a:r>
              <a:rPr lang="en-GB" sz="1200" dirty="0" smtClean="0">
                <a:solidFill>
                  <a:prstClr val="black"/>
                </a:solidFill>
                <a:latin typeface="Calibri"/>
              </a:rPr>
              <a:t>they will be considered and placed within the global library.</a:t>
            </a:r>
            <a:endParaRPr lang="en-GB" sz="1200" dirty="0">
              <a:solidFill>
                <a:prstClr val="black"/>
              </a:solidFill>
              <a:latin typeface="Calibri"/>
            </a:endParaRPr>
          </a:p>
        </p:txBody>
      </p:sp>
      <p:sp>
        <p:nvSpPr>
          <p:cNvPr id="69" name="Rectangle 68"/>
          <p:cNvSpPr/>
          <p:nvPr/>
        </p:nvSpPr>
        <p:spPr>
          <a:xfrm>
            <a:off x="5095458" y="1817328"/>
            <a:ext cx="560168" cy="21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Search</a:t>
            </a:r>
            <a:endParaRPr lang="en-GB" sz="1100" dirty="0">
              <a:solidFill>
                <a:prstClr val="black"/>
              </a:solidFill>
            </a:endParaRPr>
          </a:p>
        </p:txBody>
      </p:sp>
      <p:sp>
        <p:nvSpPr>
          <p:cNvPr id="70" name="Rectangle 69"/>
          <p:cNvSpPr/>
          <p:nvPr/>
        </p:nvSpPr>
        <p:spPr>
          <a:xfrm>
            <a:off x="5681131" y="1797897"/>
            <a:ext cx="2567938"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endParaRPr lang="en-GB" sz="1100" dirty="0">
              <a:solidFill>
                <a:prstClr val="black"/>
              </a:solidFill>
            </a:endParaRPr>
          </a:p>
        </p:txBody>
      </p:sp>
      <p:sp>
        <p:nvSpPr>
          <p:cNvPr id="75" name="Rectangle 74"/>
          <p:cNvSpPr/>
          <p:nvPr/>
        </p:nvSpPr>
        <p:spPr>
          <a:xfrm>
            <a:off x="1920694" y="1830785"/>
            <a:ext cx="1013932" cy="18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Document Area</a:t>
            </a:r>
            <a:endParaRPr lang="en-GB" sz="1100" dirty="0">
              <a:solidFill>
                <a:prstClr val="black"/>
              </a:solidFill>
            </a:endParaRPr>
          </a:p>
        </p:txBody>
      </p:sp>
      <p:sp>
        <p:nvSpPr>
          <p:cNvPr id="76" name="Rectangle 75"/>
          <p:cNvSpPr/>
          <p:nvPr/>
        </p:nvSpPr>
        <p:spPr>
          <a:xfrm>
            <a:off x="2960131" y="1797897"/>
            <a:ext cx="1971909"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ALL</a:t>
            </a:r>
            <a:endParaRPr lang="en-GB" sz="1100" dirty="0">
              <a:solidFill>
                <a:prstClr val="black"/>
              </a:solidFill>
            </a:endParaRPr>
          </a:p>
        </p:txBody>
      </p:sp>
      <p:sp>
        <p:nvSpPr>
          <p:cNvPr id="78" name="Rectangle 77"/>
          <p:cNvSpPr/>
          <p:nvPr/>
        </p:nvSpPr>
        <p:spPr>
          <a:xfrm>
            <a:off x="2012295" y="1443098"/>
            <a:ext cx="6271063" cy="20578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Document Filtering</a:t>
            </a:r>
            <a:endParaRPr lang="en-GB" sz="1050" dirty="0">
              <a:solidFill>
                <a:prstClr val="white"/>
              </a:solidFill>
            </a:endParaRPr>
          </a:p>
        </p:txBody>
      </p:sp>
      <p:sp>
        <p:nvSpPr>
          <p:cNvPr id="80" name="Rectangle 79"/>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81" name="Rectangle 80"/>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82" name="Rectangle 81"/>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83" name="Rectangle 82"/>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84" name="Rectangle 83"/>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85" name="Rectangle 84"/>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86" name="Rectangle 85"/>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87" name="Rectangle 86"/>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88" name="Rectangle 87"/>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89" name="Rectangle 88"/>
          <p:cNvSpPr/>
          <p:nvPr/>
        </p:nvSpPr>
        <p:spPr>
          <a:xfrm>
            <a:off x="4762624" y="1819323"/>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pic>
        <p:nvPicPr>
          <p:cNvPr id="90" name="Picture 2" descr="http://www.graphicsfuel.com/wp-content/uploads/2011/12/search-icon-51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94655" y="1797081"/>
            <a:ext cx="249542" cy="24954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hlinkClick r:id="rId18"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79" name="Rectangle 78"/>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91" name="Rectangle 90"/>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92" name="Rectangle 91"/>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93" name="Rectangle 92"/>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94" name="Rectangle 93"/>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95" name="Rectangle 94"/>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custDataLst>
      <p:tags r:id="rId1"/>
    </p:custDataLst>
    <p:extLst>
      <p:ext uri="{BB962C8B-B14F-4D97-AF65-F5344CB8AC3E}">
        <p14:creationId xmlns:p14="http://schemas.microsoft.com/office/powerpoint/2010/main" val="87719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Next?</a:t>
            </a:r>
            <a:endParaRPr lang="en-GB" dirty="0"/>
          </a:p>
        </p:txBody>
      </p:sp>
      <p:sp>
        <p:nvSpPr>
          <p:cNvPr id="3" name="Content Placeholder 2"/>
          <p:cNvSpPr>
            <a:spLocks noGrp="1"/>
          </p:cNvSpPr>
          <p:nvPr>
            <p:ph idx="1"/>
          </p:nvPr>
        </p:nvSpPr>
        <p:spPr>
          <a:xfrm>
            <a:off x="420851" y="1620251"/>
            <a:ext cx="8229600" cy="4625609"/>
          </a:xfrm>
        </p:spPr>
        <p:txBody>
          <a:bodyPr>
            <a:normAutofit/>
          </a:bodyPr>
          <a:lstStyle/>
          <a:p>
            <a:r>
              <a:rPr lang="en-GB" dirty="0"/>
              <a:t>Technical Working Group formed to look into details of System</a:t>
            </a:r>
          </a:p>
          <a:p>
            <a:endParaRPr lang="en-GB" dirty="0" smtClean="0"/>
          </a:p>
          <a:p>
            <a:r>
              <a:rPr lang="en-GB" dirty="0"/>
              <a:t>Extensive research into possible Programming Languages</a:t>
            </a:r>
          </a:p>
          <a:p>
            <a:endParaRPr lang="en-GB" dirty="0" smtClean="0"/>
          </a:p>
          <a:p>
            <a:pPr marL="438912" lvl="1" indent="-320040">
              <a:spcBef>
                <a:spcPts val="0"/>
              </a:spcBef>
              <a:buClr>
                <a:schemeClr val="accent1"/>
              </a:buClr>
              <a:buSzPct val="80000"/>
              <a:buFont typeface="Wingdings 2"/>
              <a:buChar char=""/>
            </a:pPr>
            <a:r>
              <a:rPr lang="en-GB" sz="3200" dirty="0"/>
              <a:t>Users Invited to take part in </a:t>
            </a:r>
            <a:endParaRPr lang="en-GB" sz="3200" dirty="0" smtClean="0"/>
          </a:p>
          <a:p>
            <a:pPr marL="118872" lvl="1" indent="0">
              <a:spcBef>
                <a:spcPts val="0"/>
              </a:spcBef>
              <a:buClr>
                <a:schemeClr val="accent1"/>
              </a:buClr>
              <a:buSzPct val="80000"/>
              <a:buNone/>
            </a:pPr>
            <a:r>
              <a:rPr lang="en-GB" sz="3200" dirty="0"/>
              <a:t> </a:t>
            </a:r>
            <a:r>
              <a:rPr lang="en-GB" sz="3200" dirty="0" smtClean="0"/>
              <a:t>   detailed </a:t>
            </a:r>
            <a:r>
              <a:rPr lang="en-GB" sz="3200" dirty="0"/>
              <a:t>Alpha </a:t>
            </a:r>
            <a:r>
              <a:rPr lang="en-GB" sz="3200" dirty="0" smtClean="0"/>
              <a:t>Testing</a:t>
            </a:r>
          </a:p>
          <a:p>
            <a:pPr marL="438912" lvl="1" indent="-320040">
              <a:spcBef>
                <a:spcPts val="0"/>
              </a:spcBef>
              <a:buClr>
                <a:schemeClr val="accent1"/>
              </a:buClr>
              <a:buSzPct val="80000"/>
              <a:buFont typeface="Wingdings 2"/>
              <a:buChar char=""/>
            </a:pPr>
            <a:endParaRPr lang="en-GB" sz="3200" dirty="0" smtClean="0"/>
          </a:p>
          <a:p>
            <a:pPr marL="118872" lvl="1" indent="0">
              <a:spcBef>
                <a:spcPts val="0"/>
              </a:spcBef>
              <a:buClr>
                <a:schemeClr val="accent1"/>
              </a:buClr>
              <a:buSzPct val="80000"/>
              <a:buNone/>
            </a:pPr>
            <a:endParaRPr lang="en-GB" sz="3200"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 name="Picture 7" descr="http://t0.gstatic.com/images?q=tbn:ANd9GcQQXheiFaM8FXPLju5c7Zb5WbBZ_p47IVVj2-dwvoacXZufRlXyJQs4pcWh"/>
          <p:cNvPicPr>
            <a:picLocks noChangeAspect="1" noChangeArrowheads="1"/>
          </p:cNvPicPr>
          <p:nvPr/>
        </p:nvPicPr>
        <p:blipFill>
          <a:blip r:embed="rId5" cstate="print"/>
          <a:srcRect/>
          <a:stretch>
            <a:fillRect/>
          </a:stretch>
        </p:blipFill>
        <p:spPr bwMode="auto">
          <a:xfrm>
            <a:off x="5919765" y="3645024"/>
            <a:ext cx="2736304" cy="2736304"/>
          </a:xfrm>
          <a:prstGeom prst="rect">
            <a:avLst/>
          </a:prstGeom>
          <a:noFill/>
        </p:spPr>
      </p:pic>
      <p:pic>
        <p:nvPicPr>
          <p:cNvPr id="6" name="Picture 3"/>
          <p:cNvPicPr>
            <a:picLocks noChangeAspect="1" noChangeArrowheads="1"/>
          </p:cNvPicPr>
          <p:nvPr/>
        </p:nvPicPr>
        <p:blipFill>
          <a:blip r:embed="rId6" cstate="print"/>
          <a:srcRect/>
          <a:stretch>
            <a:fillRect/>
          </a:stretch>
        </p:blipFill>
        <p:spPr bwMode="auto">
          <a:xfrm>
            <a:off x="1475656" y="5676416"/>
            <a:ext cx="3643338" cy="5346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9811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TRICS Community</a:t>
            </a:r>
            <a:endParaRPr lang="en-GB" dirty="0"/>
          </a:p>
        </p:txBody>
      </p:sp>
      <p:sp>
        <p:nvSpPr>
          <p:cNvPr id="3" name="Content Placeholder 2"/>
          <p:cNvSpPr>
            <a:spLocks noGrp="1"/>
          </p:cNvSpPr>
          <p:nvPr>
            <p:ph idx="1"/>
          </p:nvPr>
        </p:nvSpPr>
        <p:spPr>
          <a:xfrm>
            <a:off x="420851" y="1620251"/>
            <a:ext cx="8229600" cy="4625609"/>
          </a:xfrm>
        </p:spPr>
        <p:txBody>
          <a:bodyPr>
            <a:normAutofit/>
          </a:bodyPr>
          <a:lstStyle/>
          <a:p>
            <a:r>
              <a:rPr lang="en-GB" dirty="0"/>
              <a:t>TRICS Travel Planning progress updates on Twitter and LinkedIn.</a:t>
            </a:r>
          </a:p>
          <a:p>
            <a:endParaRPr lang="en-GB" dirty="0" smtClean="0"/>
          </a:p>
          <a:p>
            <a:endParaRPr lang="en-GB" dirty="0"/>
          </a:p>
          <a:p>
            <a:endParaRPr lang="en-GB" dirty="0" smtClean="0"/>
          </a:p>
          <a:p>
            <a:r>
              <a:rPr lang="en-GB" dirty="0"/>
              <a:t>TRICS Newsletter coverage at key stages of development </a:t>
            </a:r>
          </a:p>
          <a:p>
            <a:endParaRPr lang="en-GB" dirty="0" smtClean="0"/>
          </a:p>
          <a:p>
            <a:r>
              <a:rPr lang="en-GB" dirty="0"/>
              <a:t>Ideas Always welcomed via Email</a:t>
            </a:r>
          </a:p>
          <a:p>
            <a:pPr marL="438912" lvl="1" indent="-320040">
              <a:spcBef>
                <a:spcPts val="0"/>
              </a:spcBef>
              <a:buClr>
                <a:schemeClr val="accent1"/>
              </a:buClr>
              <a:buSzPct val="80000"/>
              <a:buFont typeface="Wingdings 2"/>
              <a:buChar char=""/>
            </a:pPr>
            <a:endParaRPr lang="en-GB" sz="3200" dirty="0" smtClean="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84220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116518"/>
            <a:ext cx="2514575" cy="60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524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BIG Question</a:t>
            </a:r>
            <a:endParaRPr lang="en-GB" dirty="0"/>
          </a:p>
        </p:txBody>
      </p:sp>
      <p:sp>
        <p:nvSpPr>
          <p:cNvPr id="3" name="Content Placeholder 2"/>
          <p:cNvSpPr>
            <a:spLocks noGrp="1"/>
          </p:cNvSpPr>
          <p:nvPr>
            <p:ph idx="1"/>
          </p:nvPr>
        </p:nvSpPr>
        <p:spPr>
          <a:xfrm>
            <a:off x="420851" y="1620251"/>
            <a:ext cx="8229600" cy="4625609"/>
          </a:xfrm>
        </p:spPr>
        <p:txBody>
          <a:bodyPr>
            <a:normAutofit/>
          </a:bodyPr>
          <a:lstStyle/>
          <a:p>
            <a:r>
              <a:rPr lang="en-GB" sz="4400" dirty="0"/>
              <a:t>Should TRICS continue development of the Travel Planning Module?</a:t>
            </a:r>
          </a:p>
          <a:p>
            <a:endParaRPr lang="en-GB" dirty="0" smtClean="0"/>
          </a:p>
          <a:p>
            <a:endParaRPr lang="en-GB" dirty="0"/>
          </a:p>
          <a:p>
            <a:endParaRPr lang="en-GB" dirty="0" smtClean="0"/>
          </a:p>
          <a:p>
            <a:endParaRPr lang="en-GB" dirty="0" smtClean="0"/>
          </a:p>
          <a:p>
            <a:pPr marL="438912" lvl="1" indent="-320040">
              <a:spcBef>
                <a:spcPts val="0"/>
              </a:spcBef>
              <a:buClr>
                <a:schemeClr val="accent1"/>
              </a:buClr>
              <a:buSzPct val="80000"/>
              <a:buFont typeface="Wingdings 2"/>
              <a:buChar char=""/>
            </a:pPr>
            <a:endParaRPr lang="en-GB" sz="3200" dirty="0" smtClean="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9" name="Picture 2" descr="https://encrypted-tbn2.gstatic.com/images?q=tbn:ANd9GcR1BN67CM_SZ7stT_m3HTgW1D-06G7dmwFT-_p_DByfk4_bXS6dWfBoMWrZ">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62"/>
          <a:stretch/>
        </p:blipFill>
        <p:spPr bwMode="auto">
          <a:xfrm>
            <a:off x="5652120" y="2996952"/>
            <a:ext cx="2800764" cy="34017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54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Introduction to TRICS Travel Planning Module</a:t>
            </a:r>
            <a:endParaRPr lang="en-GB" dirty="0"/>
          </a:p>
        </p:txBody>
      </p:sp>
      <p:sp>
        <p:nvSpPr>
          <p:cNvPr id="3" name="Content Placeholder 2"/>
          <p:cNvSpPr>
            <a:spLocks noGrp="1"/>
          </p:cNvSpPr>
          <p:nvPr>
            <p:ph idx="1"/>
          </p:nvPr>
        </p:nvSpPr>
        <p:spPr/>
        <p:txBody>
          <a:bodyPr/>
          <a:lstStyle/>
          <a:p>
            <a:r>
              <a:rPr lang="en-GB" dirty="0"/>
              <a:t>Number of Requests Received from Various </a:t>
            </a:r>
            <a:r>
              <a:rPr lang="en-GB" dirty="0" smtClean="0"/>
              <a:t>Parties</a:t>
            </a:r>
          </a:p>
          <a:p>
            <a:endParaRPr lang="en-GB" dirty="0" smtClean="0"/>
          </a:p>
          <a:p>
            <a:r>
              <a:rPr lang="en-GB" dirty="0"/>
              <a:t>Currently at the investigation and evaluation </a:t>
            </a:r>
            <a:r>
              <a:rPr lang="en-GB" dirty="0" smtClean="0"/>
              <a:t>stage</a:t>
            </a:r>
          </a:p>
          <a:p>
            <a:endParaRPr lang="en-GB" dirty="0" smtClean="0"/>
          </a:p>
          <a:p>
            <a:r>
              <a:rPr lang="en-GB" dirty="0"/>
              <a:t>We need YOUR input – This session will be important to us, you can also discuss </a:t>
            </a:r>
            <a:r>
              <a:rPr lang="en-GB" dirty="0" smtClean="0"/>
              <a:t>ideas </a:t>
            </a:r>
            <a:r>
              <a:rPr lang="en-GB" dirty="0"/>
              <a:t>in this afternoon’s Forum</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2776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www.travelwisecommute.ca/en/skins/cust/waterloo/TravelwiseCommuteSilhouet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84784"/>
            <a:ext cx="4907995" cy="2531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t>Key Elements</a:t>
            </a:r>
            <a:endParaRPr lang="en-GB" dirty="0"/>
          </a:p>
        </p:txBody>
      </p:sp>
      <p:sp>
        <p:nvSpPr>
          <p:cNvPr id="3" name="Content Placeholder 2"/>
          <p:cNvSpPr>
            <a:spLocks noGrp="1"/>
          </p:cNvSpPr>
          <p:nvPr>
            <p:ph idx="1"/>
          </p:nvPr>
        </p:nvSpPr>
        <p:spPr>
          <a:xfrm>
            <a:off x="457200" y="1775191"/>
            <a:ext cx="5915000" cy="4750153"/>
          </a:xfrm>
        </p:spPr>
        <p:txBody>
          <a:bodyPr>
            <a:normAutofit fontScale="92500" lnSpcReduction="20000"/>
          </a:bodyPr>
          <a:lstStyle/>
          <a:p>
            <a:r>
              <a:rPr lang="en-GB" dirty="0"/>
              <a:t>Easy to Use</a:t>
            </a:r>
          </a:p>
          <a:p>
            <a:endParaRPr lang="en-GB" dirty="0" smtClean="0"/>
          </a:p>
          <a:p>
            <a:r>
              <a:rPr lang="en-GB" dirty="0"/>
              <a:t>Hub for </a:t>
            </a:r>
            <a:r>
              <a:rPr lang="en-GB" dirty="0" smtClean="0"/>
              <a:t>each</a:t>
            </a:r>
          </a:p>
          <a:p>
            <a:pPr marL="118872" indent="0">
              <a:buNone/>
            </a:pPr>
            <a:r>
              <a:rPr lang="en-GB" dirty="0"/>
              <a:t> </a:t>
            </a:r>
            <a:r>
              <a:rPr lang="en-GB" dirty="0" smtClean="0"/>
              <a:t>    </a:t>
            </a:r>
            <a:r>
              <a:rPr lang="en-GB" dirty="0"/>
              <a:t>Travel </a:t>
            </a:r>
            <a:r>
              <a:rPr lang="en-GB" dirty="0" smtClean="0"/>
              <a:t>Plan</a:t>
            </a:r>
          </a:p>
          <a:p>
            <a:endParaRPr lang="en-GB" dirty="0" smtClean="0"/>
          </a:p>
          <a:p>
            <a:pPr marL="118872" indent="0">
              <a:buNone/>
            </a:pPr>
            <a:endParaRPr lang="en-GB" dirty="0"/>
          </a:p>
          <a:p>
            <a:r>
              <a:rPr lang="en-GB" dirty="0"/>
              <a:t>Designed to be used by:</a:t>
            </a:r>
          </a:p>
          <a:p>
            <a:pPr lvl="1">
              <a:buFont typeface="Wingdings" pitchFamily="2" charset="2"/>
              <a:buChar char="v"/>
            </a:pPr>
            <a:r>
              <a:rPr lang="en-GB" dirty="0"/>
              <a:t>Local </a:t>
            </a:r>
            <a:r>
              <a:rPr lang="en-GB" dirty="0" smtClean="0"/>
              <a:t>Authorities</a:t>
            </a:r>
          </a:p>
          <a:p>
            <a:pPr lvl="1">
              <a:buFont typeface="Wingdings" pitchFamily="2" charset="2"/>
              <a:buChar char="v"/>
            </a:pPr>
            <a:r>
              <a:rPr lang="en-GB" dirty="0" smtClean="0"/>
              <a:t>Consultants</a:t>
            </a:r>
            <a:endParaRPr lang="en-GB" dirty="0"/>
          </a:p>
          <a:p>
            <a:pPr lvl="1">
              <a:buFont typeface="Wingdings" pitchFamily="2" charset="2"/>
              <a:buChar char="v"/>
            </a:pPr>
            <a:r>
              <a:rPr lang="en-GB" dirty="0" smtClean="0"/>
              <a:t>Site </a:t>
            </a:r>
            <a:r>
              <a:rPr lang="en-GB" dirty="0"/>
              <a:t>TP Coordinators</a:t>
            </a:r>
          </a:p>
          <a:p>
            <a:pPr lvl="1">
              <a:buFont typeface="Wingdings" pitchFamily="2" charset="2"/>
              <a:buChar char="v"/>
            </a:pPr>
            <a:r>
              <a:rPr lang="en-GB" dirty="0" smtClean="0"/>
              <a:t>Schools</a:t>
            </a:r>
            <a:endParaRPr lang="en-GB" dirty="0"/>
          </a:p>
          <a:p>
            <a:pPr lvl="1">
              <a:buFont typeface="Wingdings" pitchFamily="2" charset="2"/>
              <a:buChar char="v"/>
            </a:pPr>
            <a:r>
              <a:rPr lang="en-GB" dirty="0"/>
              <a:t>Action Groups</a:t>
            </a:r>
          </a:p>
          <a:p>
            <a:endParaRPr lang="en-GB" dirty="0"/>
          </a:p>
          <a:p>
            <a:endParaRPr lang="en-GB" dirty="0" smtClean="0"/>
          </a:p>
        </p:txBody>
      </p:sp>
      <p:pic>
        <p:nvPicPr>
          <p:cNvPr id="4" name="Picture 2"/>
          <p:cNvPicPr>
            <a:picLocks noChangeAspect="1" noChangeArrowheads="1"/>
          </p:cNvPicPr>
          <p:nvPr/>
        </p:nvPicPr>
        <p:blipFill>
          <a:blip r:embed="rId5"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6420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5" name="Rectangle 4"/>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6" name="Rectangle 5"/>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7" name="Rectangle 6"/>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8" name="Rectangle 7"/>
          <p:cNvSpPr/>
          <p:nvPr/>
        </p:nvSpPr>
        <p:spPr>
          <a:xfrm>
            <a:off x="6523616" y="188640"/>
            <a:ext cx="1143225" cy="21602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prstClr val="white"/>
                </a:solidFill>
              </a:rPr>
              <a:t>TRICS TPM</a:t>
            </a:r>
          </a:p>
          <a:p>
            <a:pPr algn="ctr" fontAlgn="auto">
              <a:spcBef>
                <a:spcPts val="0"/>
              </a:spcBef>
              <a:spcAft>
                <a:spcPts val="0"/>
              </a:spcAft>
            </a:pPr>
            <a:r>
              <a:rPr lang="en-GB" b="1" dirty="0" smtClean="0">
                <a:solidFill>
                  <a:prstClr val="white"/>
                </a:solidFill>
              </a:rPr>
              <a:t>LOGO</a:t>
            </a:r>
            <a:endParaRPr lang="en-GB" b="1" dirty="0">
              <a:solidFill>
                <a:prstClr val="white"/>
              </a:solidFill>
            </a:endParaRP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Main Menu</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4"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5"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a:solidFill>
            <a:schemeClr val="bg1">
              <a:lumMod val="95000"/>
            </a:schemeClr>
          </a:solidFill>
        </p:grpSpPr>
        <p:sp>
          <p:nvSpPr>
            <p:cNvPr id="18" name="Rectangle 11">
              <a:hlinkClick r:id="rId6" action="ppaction://hlinksldjump"/>
            </p:cNvPr>
            <p:cNvSpPr>
              <a:spLocks noChangeArrowheads="1"/>
            </p:cNvSpPr>
            <p:nvPr/>
          </p:nvSpPr>
          <p:spPr bwMode="auto">
            <a:xfrm>
              <a:off x="4150" y="1434"/>
              <a:ext cx="363" cy="273"/>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75000"/>
                    </a:prstClr>
                  </a:solidFill>
                  <a:latin typeface="Calibri" pitchFamily="34" charset="0"/>
                  <a:cs typeface="Arial" pitchFamily="34" charset="0"/>
                </a:rPr>
                <a:t>Settings</a:t>
              </a:r>
              <a:endParaRPr lang="en-US" dirty="0" smtClean="0">
                <a:solidFill>
                  <a:prstClr val="white">
                    <a:lumMod val="75000"/>
                  </a:prstClr>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grpFill/>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90718"/>
            <a:ext cx="517525" cy="450850"/>
            <a:chOff x="2771800" y="2376315"/>
            <a:chExt cx="517525" cy="450850"/>
          </a:xfrm>
        </p:grpSpPr>
        <p:grpSp>
          <p:nvGrpSpPr>
            <p:cNvPr id="35" name="Group 17"/>
            <p:cNvGrpSpPr>
              <a:grpSpLocks/>
            </p:cNvGrpSpPr>
            <p:nvPr/>
          </p:nvGrpSpPr>
          <p:grpSpPr bwMode="auto">
            <a:xfrm>
              <a:off x="2771800" y="2376315"/>
              <a:ext cx="517525" cy="450850"/>
              <a:chOff x="2908" y="177"/>
              <a:chExt cx="326" cy="284"/>
            </a:xfrm>
          </p:grpSpPr>
          <p:sp>
            <p:nvSpPr>
              <p:cNvPr id="36"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New TP</a:t>
                </a:r>
                <a:endParaRPr lang="en-US" dirty="0" smtClean="0">
                  <a:solidFill>
                    <a:prstClr val="black"/>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p:cNvSpPr/>
          <p:nvPr/>
        </p:nvSpPr>
        <p:spPr>
          <a:xfrm>
            <a:off x="251521" y="1552598"/>
            <a:ext cx="1728192" cy="281250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1" name="Rectangle 40"/>
          <p:cNvSpPr/>
          <p:nvPr/>
        </p:nvSpPr>
        <p:spPr>
          <a:xfrm>
            <a:off x="251520" y="1552599"/>
            <a:ext cx="1728193"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Available Travel Plans</a:t>
            </a:r>
            <a:endParaRPr lang="en-GB" sz="1200" dirty="0">
              <a:solidFill>
                <a:prstClr val="white"/>
              </a:solidFill>
            </a:endParaRPr>
          </a:p>
        </p:txBody>
      </p:sp>
      <p:sp>
        <p:nvSpPr>
          <p:cNvPr id="31" name="TextBox 30">
            <a:hlinkClick r:id="rId11" action="ppaction://hlinksldjump"/>
          </p:cNvPr>
          <p:cNvSpPr txBox="1"/>
          <p:nvPr/>
        </p:nvSpPr>
        <p:spPr>
          <a:xfrm>
            <a:off x="251520" y="1857925"/>
            <a:ext cx="1551327" cy="938719"/>
          </a:xfrm>
          <a:prstGeom prst="rect">
            <a:avLst/>
          </a:prstGeom>
          <a:noFill/>
        </p:spPr>
        <p:txBody>
          <a:bodyPr wrap="square" rtlCol="0">
            <a:spAutoFit/>
          </a:bodyPr>
          <a:lstStyle/>
          <a:p>
            <a:pPr fontAlgn="auto">
              <a:spcBef>
                <a:spcPts val="0"/>
              </a:spcBef>
              <a:spcAft>
                <a:spcPts val="0"/>
              </a:spcAft>
            </a:pPr>
            <a:r>
              <a:rPr lang="en-GB" sz="1100" dirty="0" smtClean="0">
                <a:solidFill>
                  <a:prstClr val="black"/>
                </a:solidFill>
                <a:latin typeface="Calibri"/>
              </a:rPr>
              <a:t>Dorchester Tesco</a:t>
            </a:r>
          </a:p>
          <a:p>
            <a:pPr fontAlgn="auto">
              <a:spcBef>
                <a:spcPts val="0"/>
              </a:spcBef>
              <a:spcAft>
                <a:spcPts val="0"/>
              </a:spcAft>
            </a:pPr>
            <a:endParaRPr lang="en-GB" sz="1100" dirty="0" smtClean="0">
              <a:solidFill>
                <a:prstClr val="black"/>
              </a:solidFill>
              <a:latin typeface="Calibri"/>
            </a:endParaRPr>
          </a:p>
          <a:p>
            <a:pPr fontAlgn="auto">
              <a:spcBef>
                <a:spcPts val="0"/>
              </a:spcBef>
              <a:spcAft>
                <a:spcPts val="0"/>
              </a:spcAft>
            </a:pPr>
            <a:r>
              <a:rPr lang="en-GB" sz="1100" dirty="0" smtClean="0">
                <a:solidFill>
                  <a:prstClr val="black"/>
                </a:solidFill>
                <a:latin typeface="Calibri"/>
              </a:rPr>
              <a:t>Hardy’s School</a:t>
            </a:r>
          </a:p>
          <a:p>
            <a:pPr fontAlgn="auto">
              <a:spcBef>
                <a:spcPts val="0"/>
              </a:spcBef>
              <a:spcAft>
                <a:spcPts val="0"/>
              </a:spcAft>
            </a:pPr>
            <a:endParaRPr lang="en-GB" sz="1100" dirty="0" smtClean="0">
              <a:solidFill>
                <a:prstClr val="black"/>
              </a:solidFill>
              <a:latin typeface="Calibri"/>
            </a:endParaRPr>
          </a:p>
          <a:p>
            <a:pPr fontAlgn="auto">
              <a:spcBef>
                <a:spcPts val="0"/>
              </a:spcBef>
              <a:spcAft>
                <a:spcPts val="0"/>
              </a:spcAft>
            </a:pPr>
            <a:r>
              <a:rPr lang="en-GB" sz="1100" dirty="0" err="1" smtClean="0">
                <a:solidFill>
                  <a:prstClr val="black"/>
                </a:solidFill>
                <a:latin typeface="Calibri"/>
              </a:rPr>
              <a:t>Poundbury</a:t>
            </a:r>
            <a:r>
              <a:rPr lang="en-GB" sz="1100" dirty="0" smtClean="0">
                <a:solidFill>
                  <a:prstClr val="black"/>
                </a:solidFill>
                <a:latin typeface="Calibri"/>
              </a:rPr>
              <a:t> Phase 1</a:t>
            </a:r>
            <a:endParaRPr lang="en-GB" sz="1100" dirty="0">
              <a:solidFill>
                <a:prstClr val="black"/>
              </a:solidFill>
              <a:latin typeface="Calibri"/>
            </a:endParaRPr>
          </a:p>
        </p:txBody>
      </p:sp>
      <p:sp>
        <p:nvSpPr>
          <p:cNvPr id="47" name="Rectangle 46"/>
          <p:cNvSpPr/>
          <p:nvPr/>
        </p:nvSpPr>
        <p:spPr>
          <a:xfrm>
            <a:off x="3326978" y="1534708"/>
            <a:ext cx="5204496" cy="470260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8" name="Rectangle 47"/>
          <p:cNvSpPr/>
          <p:nvPr/>
        </p:nvSpPr>
        <p:spPr>
          <a:xfrm>
            <a:off x="3326978" y="1534708"/>
            <a:ext cx="5204498" cy="32321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Map</a:t>
            </a:r>
            <a:endParaRPr lang="en-GB" sz="1200" dirty="0">
              <a:solidFill>
                <a:prstClr val="white"/>
              </a:solidFill>
            </a:endParaRPr>
          </a:p>
        </p:txBody>
      </p:sp>
      <p:pic>
        <p:nvPicPr>
          <p:cNvPr id="1051" name="Picture 27"/>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891" t="14485" r="1076" b="1352"/>
          <a:stretch/>
        </p:blipFill>
        <p:spPr bwMode="auto">
          <a:xfrm>
            <a:off x="3375855" y="1916831"/>
            <a:ext cx="5111601" cy="42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AutoShape 29" descr="data:image/jpeg;base64,/9j/4AAQSkZJRgABAQAAAQABAAD/2wBDAAkGBwgHBgkIBwgKCgkLDRYPDQwMDRsUFRAWIB0iIiAdHx8kKDQsJCYxJx8fLT0tMTU3Ojo6Iys/RD84QzQ5Ojf/2wBDAQoKCg0MDRoPDxo3JR8lNzc3Nzc3Nzc3Nzc3Nzc3Nzc3Nzc3Nzc3Nzc3Nzc3Nzc3Nzc3Nzc3Nzc3Nzc3Nzc3Nzf/wAARCADNAPYDASIAAhEBAxEB/8QAHAABAAICAwEAAAAAAAAAAAAAAAYHBAUCAwgB/8QAOBAAAgIBAgIHBQgBBAMAAAAAAAECAwQFEQYxBxIhQVFhgRMVcZGhFCIjMkJSYrEzcoKi0bLB8P/EABoBAQADAQEBAAAAAAAAAAAAAAAEBQYDAgH/xAAuEQEAAQMCBAUDAwUAAAAAAAAAAQIDEQQSBSExQRMyUXGxImHwFMHRI4GRoeH/2gAMAwEAAhEDEQA/ALxAAAAAAAAAOnJysfFh18m+qmH7rJqK+ofYiZ5Q7gaa3izh+p7T1jDb/japf0fKuLOH7XtHWMNP+Vqj/Z530+rp+nu4ztn/ABLdA6cbLxsuHXxciq6P7qpqS+h3HpzmJjlIAA+AAAAAAAAAAAAAAAAAAAAAAAAAAAAAAaLiPivTOH4dXJsdmS1vHHq7ZvzfgvN+m5ouOuNlpbnpukyjLN5W281T5Lxl/RVNtll1s7bpyssm+tKc3u5Pxb7yPdv7eVPVc6HhU3Yi5d5U+neUp1rpA1rUZSjjWLBofKNH59vOb7flsRa62y+x2X2TtsfOdknJv1ZwBDqqqq6y0NqxbtRi3TgAB5dXKqydNispnKua5Sg2mvVEn0fj3XNNlGN16zaVzhkdsvSfP57kWB6pqmnpLnds27sYrpyvHhvjHTNf2qrm8fL27ce19r/0vlL+/IkR5tjJxkpRbjJPdNPZplncC8cyyZ16Xrdm9sto0ZMv1vujLz8H39/bzl2r+eVTP67hU24m5Z5x6LEABJUgAAAAAAAAAAAAAAAAAAAAAAAARbj7iX3DpirxpL7fkpxq/gu+fp3efwZKJSUYuUmkkt233FB8U6xPXNbyc1t+yb6lKf6a1+X58/i2cb9zZTy6ysuGaWL93NXlp/IaqUpTk5Tk5Sk9229234nwAr2tAAABtMDh7WdQgrMPTcmyt8p9Tqxfwb2TOWbwzrmDW7MnS8mMEt3KMOul8XHfY9basZw5+Nazt3Rn3akAHl0AABcHRxxPLV8J4GbZ1s3Gj2Sk+22vlv8AFdifo+8mZ550XUrtI1TGz6N+tTPdx/dHk4+q3R6Bxr68rGqyKJdaq2CnCXimt0T7FzdTiesMpxXSRYu76elXy7QAd1WAAAAAAAAAAAAAAAAAAAAAI9x9nvA4UzpwltO2Kpj/AL3s/o2UaWv0vXOOiYVK/Xlbv0hL/sqgg6ic14arg9EU6fd6yAAjrULT4C4Kpox6tU1ilWZFiU6aJrdVLubXfL+viQHhXChqPEenYtqUq53Jzi++MfvNeqWxfxK09uJ+qVJxjV124i1ROM9fYABMZtC+N+CsfVMe3O0yqNWoRTk4wWyv8mv3eD+fiqha2ezWz8GekijeP8KGDxZnQqW0LGrkv9S3f13ImotxH1Q0XB9XXXmzXOcc4/hHgARF6FzdGGc8vhauqb3li2yp9PzL6S29CmSy+h21uGq079idU0vj1k/6R3084rVnF6Iq0sz6TE/t+6yAAT2TAAAAAAAAAAAAAAAAAAAAAFf9MEG9L0+zuWQ0/WL/AOirC6OkzDeXwpfOK3ljWQu9E9n9JNlLkDURitq+D1xVpsekz/IADgtG44Py4YXFGm32NKCvUZN9yknHf/kX2ebC4OA+MKdWxa8DPtUNRrj1U5P/ADpd6/l4r1+ErTVxH0youM6aquIu0xnHKUzABMZ0KQ6RMqGXxdmut7xq6tW/nFdv1bXoWPxpxbj6BizponGzUrI/h1rt9nv+qXl4Lv8AmylpzlZOU5ycpybcpN7tt82yJqa48sNBwbTVRM3qo5dIcQARF+FkdDkH7TVp921Mf/MrctzomwnRw/dlSjs8m9uL8YxSj/fWO1iM3IV3Fq4p0tUeuPnKbgAsGRAAAAAAAAAAAAAAAAAAAAAHVlY9eVjW498etVbBwmvFNbM8+argW6XqWTg5H+Sixwb/AHLufqtn6nogrzpW0H2uPXrWND79SVeQl3w3+7L0b2+D8iPqKN1OY7LbhGp8K74dXSr5VeACC1IfU2mmns12pnwASHA424hwa1XXqErYLkr4qzb1fb9TnmcdcRZdbg8/2MXz9hXGD+fNejI2D34lWMZcP0tjO7ZGfaHKc5WTlOcpSnJ7ylJ7tvxbOIB4dwAAd2JjW5mVTi48etddNQgvFt7HoLScCrS9MxsGn8lFagn+5rm/V7v1K56J9E9tlW6zfD7lO9VG/fNr7z9E9vV+BaJN09GI3erM8Y1O+5FqOlPyAAkqYAAAAAAAAAAAAAAAAAAAAADryKKsmiyi+CnVZFwnF8pJrZo7ACJxzhQPEujW6Dq92Dbu4J9amb/XB8n8e5+aZqi7OPeHff2kuWPDfOxt50+M13w9e7zSKTa2ezWz8yuu29lX2bHQauNTazPmjr+fcAByTgAAAAAMvStPv1XUaMHFjvbdLqpvlFd7fklu/QxC3OjPhz3dge9MuG2VlR/DT511816vsfw28zpbo31YRNbqo01qa+/b3SzSdPo0rTsfBxVtVTBRW/N+Lfm3u/UywCyiMMZVVNUzM9QAB8AAAAAAAAAAAAAAAAAAAAAAAACpek7hz7Bne9sSG2NlS/GS/RZ4/CX97+KLaMbUsGjU8C/Cy49am6DjJd/xXmua+BzuUb6cJej1U6a7Ffbv7POoM7WtMv0fU78DJ/PVLZS27Jx7pL4owSumMcpbOmqKoiqOkgAPj6AHdh4t2dl04uNDr3XTUIR8Wz6TMRGZSPo/4c9+ar7bJhvg4rUrd+U5d0P/AG/L4l1Gt4e0inQ9JowaNn1FvZPbZzm+cv8A7u2RsiwtW9lLG6/VzqbuY6R0/PuAA6oQAAAAAAAAAAAAAAAAAAAAAAAAAAAAAhPSfoHvDS1qePDfJw4tz25zq7/lz+ZUR6SlFSi4ySaa2afeURxhor0LXb8WKax5fiUP+D5L0e69CHqKMTuho+DardTNmrtzhpAARV4FmdFOgdWuet5MPvS3rxk1yXKUvXl6PxIFoWl26zq2NgU7p2z2lJfoiu2T9FuX/iY9WJjVY2PBQqqgoQiu5JbIk6ejM7p7KbjGq8O34VPWrr7f9doAJrMgAAAAAAAAAAAAAAAAAAAAAAAAAAAAAAABDek/RveGhfbao734Lc+zm63+ZenY/QmRxsrhbXKuyKlCacZRfJp80eaqd1Mw7WL02btNyOzzcDP17TZaRrGXgS32psai33xfbF/JoxsPGtzcujFoW9t1ka4fFvYrMTnDbxXTNO+J5dVmdE2jexwr9Xuj9+9uqnfugn2v1ktv9pYJj6dh1afg4+HjraqitQj8EuZkFlRTtpiGK1V+b96q5Pf4AAe0cAAAAAAAAAAAAAAAAAAAAAAAAAAAAAAAAAAFXdLum+zzMLU4R7LYumxpfqXbH6N/IwOivTftfEMsucd68OpyT/nL7q+nW+RPOkPA+38KZm0d546V8fLq9r/49Y1/RTgfZuHJ5Uo7Ty7pS3/jH7q+ql8yLNv+t/teUavHDZjv5fz+yaAAlKMAAAAAAAAAAAAAAAAAAAAAAAAAAAAAAAAAAAAAdd9UMiiym1bwsi4SXimtmYmg4HuvRsLB7G6KYwk13yS7X89zPB8xzy9bp27ewAD68g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9" name="AutoShape 31" descr="data:image/jpeg;base64,/9j/4AAQSkZJRgABAQAAAQABAAD/2wBDAAkGBwgHBgkIBwgKCgkLDRYPDQwMDRsUFRAWIB0iIiAdHx8kKDQsJCYxJx8fLT0tMTU3Ojo6Iys/RD84QzQ5Ojf/2wBDAQoKCg0MDRoPDxo3JR8lNzc3Nzc3Nzc3Nzc3Nzc3Nzc3Nzc3Nzc3Nzc3Nzc3Nzc3Nzc3Nzc3Nzc3Nzc3Nzc3Nzf/wAARCADNAPYDASIAAhEBAxEB/8QAHAABAAICAwEAAAAAAAAAAAAAAAYHBAUCAwgB/8QAOBAAAgIBAgIHBQgBBAMAAAAAAAECAwQFEQYxBxIhQVFhgRMVcZGhFCIjMkJSYrEzcoKi0bLB8P/EABoBAQADAQEBAAAAAAAAAAAAAAAEBQYDAgH/xAAuEQEAAQMCBAUDAwUAAAAAAAAAAQIDEQQSBSExQRMyUXGxImHwFMHRI4GRoeH/2gAMAwEAAhEDEQA/ALxAAAAAAAAAOnJysfFh18m+qmH7rJqK+ofYiZ5Q7gaa3izh+p7T1jDb/japf0fKuLOH7XtHWMNP+Vqj/Z530+rp+nu4ztn/ABLdA6cbLxsuHXxciq6P7qpqS+h3HpzmJjlIAA+AAAAAAAAAAAAAAAAAAAAAAAAAAAAAAaLiPivTOH4dXJsdmS1vHHq7ZvzfgvN+m5ouOuNlpbnpukyjLN5W281T5Lxl/RVNtll1s7bpyssm+tKc3u5Pxb7yPdv7eVPVc6HhU3Yi5d5U+neUp1rpA1rUZSjjWLBofKNH59vOb7flsRa62y+x2X2TtsfOdknJv1ZwBDqqqq6y0NqxbtRi3TgAB5dXKqydNispnKua5Sg2mvVEn0fj3XNNlGN16zaVzhkdsvSfP57kWB6pqmnpLnds27sYrpyvHhvjHTNf2qrm8fL27ce19r/0vlL+/IkR5tjJxkpRbjJPdNPZplncC8cyyZ16Xrdm9sto0ZMv1vujLz8H39/bzl2r+eVTP67hU24m5Z5x6LEABJUgAAAAAAAAAAAAAAAAAAAAAAAARbj7iX3DpirxpL7fkpxq/gu+fp3efwZKJSUYuUmkkt233FB8U6xPXNbyc1t+yb6lKf6a1+X58/i2cb9zZTy6ysuGaWL93NXlp/IaqUpTk5Tk5Sk9229234nwAr2tAAABtMDh7WdQgrMPTcmyt8p9Tqxfwb2TOWbwzrmDW7MnS8mMEt3KMOul8XHfY9basZw5+Nazt3Rn3akAHl0AABcHRxxPLV8J4GbZ1s3Gj2Sk+22vlv8AFdifo+8mZ550XUrtI1TGz6N+tTPdx/dHk4+q3R6Bxr68rGqyKJdaq2CnCXimt0T7FzdTiesMpxXSRYu76elXy7QAd1WAAAAAAAAAAAAAAAAAAAAAI9x9nvA4UzpwltO2Kpj/AL3s/o2UaWv0vXOOiYVK/Xlbv0hL/sqgg6ic14arg9EU6fd6yAAjrULT4C4Kpox6tU1ilWZFiU6aJrdVLubXfL+viQHhXChqPEenYtqUq53Jzi++MfvNeqWxfxK09uJ+qVJxjV124i1ROM9fYABMZtC+N+CsfVMe3O0yqNWoRTk4wWyv8mv3eD+fiqha2ezWz8GekijeP8KGDxZnQqW0LGrkv9S3f13ImotxH1Q0XB9XXXmzXOcc4/hHgARF6FzdGGc8vhauqb3li2yp9PzL6S29CmSy+h21uGq079idU0vj1k/6R3084rVnF6Iq0sz6TE/t+6yAAT2TAAAAAAAAAAAAAAAAAAAAAFf9MEG9L0+zuWQ0/WL/AOirC6OkzDeXwpfOK3ljWQu9E9n9JNlLkDURitq+D1xVpsekz/IADgtG44Py4YXFGm32NKCvUZN9yknHf/kX2ebC4OA+MKdWxa8DPtUNRrj1U5P/ADpd6/l4r1+ErTVxH0youM6aquIu0xnHKUzABMZ0KQ6RMqGXxdmut7xq6tW/nFdv1bXoWPxpxbj6BizponGzUrI/h1rt9nv+qXl4Lv8AmylpzlZOU5ycpybcpN7tt82yJqa48sNBwbTVRM3qo5dIcQARF+FkdDkH7TVp921Mf/MrctzomwnRw/dlSjs8m9uL8YxSj/fWO1iM3IV3Fq4p0tUeuPnKbgAsGRAAAAAAAAAAAAAAAAAAAAAHVlY9eVjW498etVbBwmvFNbM8+argW6XqWTg5H+Sixwb/AHLufqtn6nogrzpW0H2uPXrWND79SVeQl3w3+7L0b2+D8iPqKN1OY7LbhGp8K74dXSr5VeACC1IfU2mmns12pnwASHA424hwa1XXqErYLkr4qzb1fb9TnmcdcRZdbg8/2MXz9hXGD+fNejI2D34lWMZcP0tjO7ZGfaHKc5WTlOcpSnJ7ylJ7tvxbOIB4dwAAd2JjW5mVTi48etddNQgvFt7HoLScCrS9MxsGn8lFagn+5rm/V7v1K56J9E9tlW6zfD7lO9VG/fNr7z9E9vV+BaJN09GI3erM8Y1O+5FqOlPyAAkqYAAAAAAAAAAAAAAAAAAAAADryKKsmiyi+CnVZFwnF8pJrZo7ACJxzhQPEujW6Dq92Dbu4J9amb/XB8n8e5+aZqi7OPeHff2kuWPDfOxt50+M13w9e7zSKTa2ezWz8yuu29lX2bHQauNTazPmjr+fcAByTgAAAAAMvStPv1XUaMHFjvbdLqpvlFd7fklu/QxC3OjPhz3dge9MuG2VlR/DT511816vsfw28zpbo31YRNbqo01qa+/b3SzSdPo0rTsfBxVtVTBRW/N+Lfm3u/UywCyiMMZVVNUzM9QAB8AAAAAAAAAAAAAAAAAAAAAAAACpek7hz7Bne9sSG2NlS/GS/RZ4/CX97+KLaMbUsGjU8C/Cy49am6DjJd/xXmua+BzuUb6cJej1U6a7Ffbv7POoM7WtMv0fU78DJ/PVLZS27Jx7pL4owSumMcpbOmqKoiqOkgAPj6AHdh4t2dl04uNDr3XTUIR8Wz6TMRGZSPo/4c9+ar7bJhvg4rUrd+U5d0P/AG/L4l1Gt4e0inQ9JowaNn1FvZPbZzm+cv8A7u2RsiwtW9lLG6/VzqbuY6R0/PuAA6oQAAAAAAAAAAAAAAAAAAAAAAAAAAAAAhPSfoHvDS1qePDfJw4tz25zq7/lz+ZUR6SlFSi4ySaa2afeURxhor0LXb8WKax5fiUP+D5L0e69CHqKMTuho+DardTNmrtzhpAARV4FmdFOgdWuet5MPvS3rxk1yXKUvXl6PxIFoWl26zq2NgU7p2z2lJfoiu2T9FuX/iY9WJjVY2PBQqqgoQiu5JbIk6ejM7p7KbjGq8O34VPWrr7f9doAJrMgAAAAAAAAAAAAAAAAAAAAAAAAAAAAAAABDek/RveGhfbao734Lc+zm63+ZenY/QmRxsrhbXKuyKlCacZRfJp80eaqd1Mw7WL02btNyOzzcDP17TZaRrGXgS32psai33xfbF/JoxsPGtzcujFoW9t1ka4fFvYrMTnDbxXTNO+J5dVmdE2jexwr9Xuj9+9uqnfugn2v1ktv9pYJj6dh1afg4+HjraqitQj8EuZkFlRTtpiGK1V+b96q5Pf4AAe0cAAAAAAAAAAAAAAAAAAAAAAAAAAAAAAAAAAFXdLum+zzMLU4R7LYumxpfqXbH6N/IwOivTftfEMsucd68OpyT/nL7q+nW+RPOkPA+38KZm0d546V8fLq9r/49Y1/RTgfZuHJ5Uo7Ty7pS3/jH7q+ql8yLNv+t/teUavHDZjv5fz+yaAAlKMAAAAAAAAAAAAAAAAAAAAAAAAAAAAAAAAAAAAAdd9UMiiym1bwsi4SXimtmYmg4HuvRsLB7G6KYwk13yS7X89zPB8xzy9bp27ewAD68g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40" name="AutoShape 33" descr="data:image/jpeg;base64,/9j/4AAQSkZJRgABAQAAAQABAAD/2wCEAAkGBhIGEBANBxAPDhAOEBAQDQ8QDw4PEg4OFBAXFBMRFRIjHCYgGCUvGRISKzEsJCgpLCw4FSAxNTAqNSYrOCoBCQoKDgwOGg8PGiwkHiQqLjI1MTUwLDUwLC0zLDUsLy01Lyo1LS01NSkuKiwpKSo1LS01LywsNCwpLDUwLiwpNf/AABEIANsA5gMBIgACEQEDEQH/xAAcAAEAAQUBAQAAAAAAAAAAAAAAAQIEBQYHAwj/xAA8EAEAAgECAwMICAILAAAAAAAAAQIDBBEFITEGEkEHIiNRYXGBkRMUFTJCobHBJGIzQ1JUgoOSsrPR4f/EABsBAQABBQEAAAAAAAAAAAAAAAABAgMEBQYH/8QAKhEBAAICAQIEBQUBAAAAAAAAAAECAxEEBVEhMUHREmGxwfATInGRoRT/2gAMAwEAAhEDEQA/AO4gAAAAAAAAAAAAAAAAAAAAAAAAAAAAAAAAAAAAAAAAAAAAjcEiN0gAAAAAAAAAAAAAAAAAAAAAAAAItbu855RHOZ9UPLWaynD8d82qtFMeOs2vafCIci7U9scvaS00x97FponzcW+05P5snr93SPax8/Irhjx82x4HT8nMt+3wrHnLeeLeUTS8PmaYJtqbxymMMRNY/wAyZiPluwOTyo5bTP0WlpEeHezWmfj5sbNJx03X+h4bfX2imnrNrS09+dltOodTTpPDw1/dG/nM+2m04PKjeJ/iNLXu+M0zTv8AKa8/m2Tg3bjS8XmKVvOLJPTHmiKTM+qLfdn4S0HiPZLPw6n0manm+Mxz2YHLi35TG6qvMzY51f8A1bt0vhcmu8Xh84nf139nfYS5X2R7eX4Taun4tacmnnlXJbebaf3z1tX8493TqdbReImsxMTG8THOJj1txhzVy13Dl+bwcnEv8N/KfKe/52SAvMEAAAAAAAAAAAAAAAAAAB5anPGmpfJbpStrT7ojcHMvKX2inW5vqOCfR6eYnNtv5+eY3iJ9kRMfGfY02iM2pnV2tly/ey2tktv/AGrTNp/UpLnM15yWmz0ri4I4+GuKPT6+q9ww3TyfZ6Yst4y7RaY83dpOG67xZpxzE0mYmOkwxseScWSL9lHKw/r4rY9626/xvPTFgyTnmNprPXxnZxnURvM7euV7qeJZNTG2fJa0R4TMsfmuv8nk/wDRaJiNaYnTuDPErMTO5laXdI8l/aCdTS2g1E72w17+nmZ5zh32mn+GZj4WiPBza9mT7J8Q+zddpcm+0Tlriv7a5fR7T8bRPwXeNecd4lkdQ48cjj2r6xG4/mPfydyAdA87AAAAAAAAAAAAAAAAAAGN7SzMaPU93r9Bk/2yyTx1un+t48mOfx0tX5xsiY3Cqs/DaJfPcTyTEpzYZ01rY8nKcdppMT66zsoc5rXg9Oi0WjcLjHk2XFc6w3VRdbmmxe2zrfJl3eXfUzJFNCqZeug55sG394wf81VuzPY7Qfaev02PbeK5IzX9lcXn7/6opHxX6V3aIW814pjtafSJdyAdC8zAAAAAAAAAAAAAAAAAAAAcn8pfZ6eH5/reCPRaifP2/Dl8d/e0vd9B8Q4fTimO2DV1i1LxtMfvDi/arstfs1kmJnv4p50yeqJ6Vt6pazk8ed/HV1fSepVmsYMs6mPKe/y9mE3N0DA06PadzdCNzRtVu6l5L+zs6HFbW6qJi+oiK4azG01wRz328O9PP3RVhexfk9vr7U1PGazTDXzqYbRtbNPhNo8K+zrP69TiO7yjlEdI9UNlxcExPx2cv1fqNbV/QxTvvP290gNg5kAAAAAAAAAAAAAAAAAAABRlyxhrNrdIjdzrtRrp1kzj2703nzq7b77zyrs23tJxCNNTu79I3t+0MF2Q4TPEMs6zVR5uO3o4n8WX1/D9fcqjupns88PkpwZMNPpLZMWaY72Sa271YtP4YrPq6Mbl8kWSJ9DqaTH81JifydOFi2HHadzDPxc/k4o1S86/v6ua6byQzM/xWqjbxjHTn85bVwTsLpOBzF8OP6TJH9Zlnv2j3R0hsAVw0r4xCMvO5GaNXvOvzsALrDAAAAAAAAAAAAAAAAAAAAFGXJGKs2t0iN1bC9peIfVad2OvX4+EEDXeI9/juorp8PW1t7z4VjxmfdH7N20mlroaVxYI2rSIiP8AuWK7McI+o0nNnj0ubnO/WtOsV/ef/GbTMogAQkAAAAAAAAAAAAAAAAAAAAAAABTe/ciZt0jm1zS6b7b1E5MvPFht8L5PCPhy/L1snxnNaYrg0/8ASZZ2j2R42n3Qu9Fo66GlceLpWOvjM+MynyQ9wEJAAAAAAAAAAAAAAAAAAAAAABG6JyRHWQVItbuRM25RHOVE56x4w8c+Suo2pvHd639seFfj+wPPQ4fpbW1GXrfljifw4vD59fkvlEZInpMKt9wSAAAAAAAAAAAAAAAAAAAAAAiUgPHJjm3Rj9Vw++X7lphlgGpajs/nyfdyTCjF2c1FJ55J+bcBO0aYTScMyYvv3mWTxYZr1lcCEoiEgAAAAAAAAAAAAAAAAAAAAAAAAAAAAAAAAAAAAAAAAAAAAAAAAAAAAAAAAAAAAAAAAAAAAAAAAAAAAAAAAAAAAAAAAAAAAAAAAAAAAAAAAAA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42" name="AutoShape 35" descr="data:image/jpeg;base64,/9j/4AAQSkZJRgABAQAAAQABAAD/2wCEAAkGBhIGEBANBxAPDhAOEBAQDQ8QDw4PEg4OFBAXFBMRFRIjHCYgGCUvGRISKzEsJCgpLCw4FSAxNTAqNSYrOCoBCQoKDgwOGg8PGiwkHiQqLjI1MTUwLDUwLC0zLDUsLy01Lyo1LS01NSkuKiwpKSo1LS01LywsNCwpLDUwLiwpNf/AABEIANsA5gMBIgACEQEDEQH/xAAcAAEAAQUBAQAAAAAAAAAAAAAAAQIEBQYHAwj/xAA8EAEAAgECAwMICAILAAAAAAAAAQIDBBEFITEGEkEHIiNRYXGBkRMUFTJCobHBJGIzQ1JUgoOSsrPR4f/EABsBAQABBQEAAAAAAAAAAAAAAAABAgMEBQYH/8QAKhEBAAICAQIEBQUBAAAAAAAAAAECAxEEBVEhMUHREmGxwfATInGRoRT/2gAMAwEAAhEDEQA/AO4gAAAAAAAAAAAAAAAAAAAAAAAAAAAAAAAAAAAAAAAAAAAAjcEiN0gAAAAAAAAAAAAAAAAAAAAAAAAItbu855RHOZ9UPLWaynD8d82qtFMeOs2vafCIci7U9scvaS00x97FponzcW+05P5snr93SPax8/Irhjx82x4HT8nMt+3wrHnLeeLeUTS8PmaYJtqbxymMMRNY/wAyZiPluwOTyo5bTP0WlpEeHezWmfj5sbNJx03X+h4bfX2imnrNrS09+dltOodTTpPDw1/dG/nM+2m04PKjeJ/iNLXu+M0zTv8AKa8/m2Tg3bjS8XmKVvOLJPTHmiKTM+qLfdn4S0HiPZLPw6n0manm+Mxz2YHLi35TG6qvMzY51f8A1bt0vhcmu8Xh84nf139nfYS5X2R7eX4Taun4tacmnnlXJbebaf3z1tX8493TqdbReImsxMTG8THOJj1txhzVy13Dl+bwcnEv8N/KfKe/52SAvMEAAAAAAAAAAAAAAAAAAB5anPGmpfJbpStrT7ojcHMvKX2inW5vqOCfR6eYnNtv5+eY3iJ9kRMfGfY02iM2pnV2tly/ey2tktv/AGrTNp/UpLnM15yWmz0ri4I4+GuKPT6+q9ww3TyfZ6Yst4y7RaY83dpOG67xZpxzE0mYmOkwxseScWSL9lHKw/r4rY9626/xvPTFgyTnmNprPXxnZxnURvM7euV7qeJZNTG2fJa0R4TMsfmuv8nk/wDRaJiNaYnTuDPErMTO5laXdI8l/aCdTS2g1E72w17+nmZ5zh32mn+GZj4WiPBza9mT7J8Q+zddpcm+0Tlriv7a5fR7T8bRPwXeNecd4lkdQ48cjj2r6xG4/mPfydyAdA87AAAAAAAAAAAAAAAAAAGN7SzMaPU93r9Bk/2yyTx1un+t48mOfx0tX5xsiY3Cqs/DaJfPcTyTEpzYZ01rY8nKcdppMT66zsoc5rXg9Oi0WjcLjHk2XFc6w3VRdbmmxe2zrfJl3eXfUzJFNCqZeug55sG394wf81VuzPY7Qfaev02PbeK5IzX9lcXn7/6opHxX6V3aIW814pjtafSJdyAdC8zAAAAAAAAAAAAAAAAAAAAcn8pfZ6eH5/reCPRaifP2/Dl8d/e0vd9B8Q4fTimO2DV1i1LxtMfvDi/arstfs1kmJnv4p50yeqJ6Vt6pazk8ed/HV1fSepVmsYMs6mPKe/y9mE3N0DA06PadzdCNzRtVu6l5L+zs6HFbW6qJi+oiK4azG01wRz328O9PP3RVhexfk9vr7U1PGazTDXzqYbRtbNPhNo8K+zrP69TiO7yjlEdI9UNlxcExPx2cv1fqNbV/QxTvvP290gNg5kAAAAAAAAAAAAAAAAAAABRlyxhrNrdIjdzrtRrp1kzj2703nzq7b77zyrs23tJxCNNTu79I3t+0MF2Q4TPEMs6zVR5uO3o4n8WX1/D9fcqjupns88PkpwZMNPpLZMWaY72Sa271YtP4YrPq6Mbl8kWSJ9DqaTH81JifydOFi2HHadzDPxc/k4o1S86/v6ua6byQzM/xWqjbxjHTn85bVwTsLpOBzF8OP6TJH9Zlnv2j3R0hsAVw0r4xCMvO5GaNXvOvzsALrDAAAAAAAAAAAAAAAAAAAAFGXJGKs2t0iN1bC9peIfVad2OvX4+EEDXeI9/juorp8PW1t7z4VjxmfdH7N20mlroaVxYI2rSIiP8AuWK7McI+o0nNnj0ubnO/WtOsV/ef/GbTMogAQkAAAAAAAAAAAAAAAAAAAAAAABTe/ciZt0jm1zS6b7b1E5MvPFht8L5PCPhy/L1snxnNaYrg0/8ASZZ2j2R42n3Qu9Fo66GlceLpWOvjM+MynyQ9wEJAAAAAAAAAAAAAAAAAAAAAABG6JyRHWQVItbuRM25RHOVE56x4w8c+Suo2pvHd639seFfj+wPPQ4fpbW1GXrfljifw4vD59fkvlEZInpMKt9wSAAAAAAAAAAAAAAAAAAAAAAiUgPHJjm3Rj9Vw++X7lphlgGpajs/nyfdyTCjF2c1FJ55J+bcBO0aYTScMyYvv3mWTxYZr1lcCEoiEgAAAAAAAAAAAAAAAAAAAAAAAAAAAAAAAAAAAAAAAAAAAAAAAAAAAAAAAAAAAAAAAAAAAAAAAAAAAAAAAAAAAAAAAAAAAAAAAAAAAAAAAAAA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54" name="Picture 2" descr="https://encrypted-tbn2.gstatic.com/images?q=tbn:ANd9GcRD6P-THu1PGJq-6db4Kp_c-E7D5TI2PqkXOioeHMfT4lqkgpcd4A">
            <a:hlinkClick r:id="rId11" action="ppaction://hlinksldjump"/>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1131" y="3496409"/>
            <a:ext cx="259229" cy="216024"/>
          </a:xfrm>
          <a:prstGeom prst="rect">
            <a:avLst/>
          </a:prstGeom>
          <a:noFill/>
          <a:ln>
            <a:noFill/>
          </a:ln>
        </p:spPr>
      </p:pic>
      <p:pic>
        <p:nvPicPr>
          <p:cNvPr id="55" name="Picture 2" descr="https://encrypted-tbn2.gstatic.com/images?q=tbn:ANd9GcRD6P-THu1PGJq-6db4Kp_c-E7D5TI2PqkXOioeHMfT4lqkgpcd4A">
            <a:hlinkClick r:id="rId11" action="ppaction://hlinksldjump"/>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0360" y="3734720"/>
            <a:ext cx="259229" cy="216024"/>
          </a:xfrm>
          <a:prstGeom prst="rect">
            <a:avLst/>
          </a:prstGeom>
          <a:noFill/>
          <a:ln>
            <a:noFill/>
          </a:ln>
        </p:spPr>
      </p:pic>
      <p:pic>
        <p:nvPicPr>
          <p:cNvPr id="56" name="Picture 2" descr="https://encrypted-tbn2.gstatic.com/images?q=tbn:ANd9GcRD6P-THu1PGJq-6db4Kp_c-E7D5TI2PqkXOioeHMfT4lqkgpcd4A">
            <a:hlinkClick r:id="rId11" action="ppaction://hlinksldjump"/>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2007" y="3864089"/>
            <a:ext cx="259229" cy="216024"/>
          </a:xfrm>
          <a:prstGeom prst="rect">
            <a:avLst/>
          </a:prstGeom>
          <a:noFill/>
          <a:ln>
            <a:noFill/>
          </a:ln>
        </p:spPr>
      </p:pic>
      <p:grpSp>
        <p:nvGrpSpPr>
          <p:cNvPr id="71" name="Group 3"/>
          <p:cNvGrpSpPr>
            <a:grpSpLocks/>
          </p:cNvGrpSpPr>
          <p:nvPr/>
        </p:nvGrpSpPr>
        <p:grpSpPr bwMode="auto">
          <a:xfrm>
            <a:off x="3068216" y="880165"/>
            <a:ext cx="517525" cy="450850"/>
            <a:chOff x="2608" y="1752"/>
            <a:chExt cx="363" cy="273"/>
          </a:xfrm>
        </p:grpSpPr>
        <p:sp>
          <p:nvSpPr>
            <p:cNvPr id="72" name="Rectangle 4"/>
            <p:cNvSpPr>
              <a:spLocks noChangeArrowheads="1"/>
            </p:cNvSpPr>
            <p:nvPr/>
          </p:nvSpPr>
          <p:spPr bwMode="auto">
            <a:xfrm>
              <a:off x="2608" y="1752"/>
              <a:ext cx="363" cy="273"/>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73" name="Picture 5" descr="mainreportsel"/>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75000"/>
                    </a:prstClr>
                  </a:solidFill>
                  <a:latin typeface="Calibri" pitchFamily="34" charset="0"/>
                  <a:cs typeface="Arial" pitchFamily="34" charset="0"/>
                </a:rPr>
                <a:t>Document</a:t>
              </a:r>
            </a:p>
            <a:p>
              <a:pPr algn="ctr"/>
              <a:r>
                <a:rPr lang="en-GB" sz="900" dirty="0" smtClean="0">
                  <a:solidFill>
                    <a:prstClr val="white">
                      <a:lumMod val="75000"/>
                    </a:prstClr>
                  </a:solidFill>
                  <a:latin typeface="Calibri" pitchFamily="34" charset="0"/>
                  <a:cs typeface="Arial" pitchFamily="34" charset="0"/>
                </a:rPr>
                <a:t>Templates</a:t>
              </a:r>
              <a:endParaRPr lang="en-US" dirty="0" smtClean="0">
                <a:solidFill>
                  <a:prstClr val="white">
                    <a:lumMod val="75000"/>
                  </a:prstClr>
                </a:solidFill>
                <a:latin typeface="Arial" pitchFamily="34" charset="0"/>
                <a:cs typeface="Arial" pitchFamily="34" charset="0"/>
              </a:endParaRPr>
            </a:p>
          </p:txBody>
        </p:sp>
      </p:grpSp>
      <p:sp>
        <p:nvSpPr>
          <p:cNvPr id="75" name="Rectangle 74"/>
          <p:cNvSpPr/>
          <p:nvPr/>
        </p:nvSpPr>
        <p:spPr>
          <a:xfrm>
            <a:off x="1979712" y="1552598"/>
            <a:ext cx="731603" cy="281250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6" name="Rectangle 75"/>
          <p:cNvSpPr/>
          <p:nvPr/>
        </p:nvSpPr>
        <p:spPr>
          <a:xfrm>
            <a:off x="1979712" y="1552599"/>
            <a:ext cx="731603"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Actions</a:t>
            </a:r>
            <a:endParaRPr lang="en-GB" sz="1200" dirty="0">
              <a:solidFill>
                <a:prstClr val="white"/>
              </a:solidFill>
            </a:endParaRPr>
          </a:p>
        </p:txBody>
      </p:sp>
      <p:sp>
        <p:nvSpPr>
          <p:cNvPr id="2" name="Oval 1"/>
          <p:cNvSpPr/>
          <p:nvPr/>
        </p:nvSpPr>
        <p:spPr>
          <a:xfrm>
            <a:off x="2169030" y="1917390"/>
            <a:ext cx="216024"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7" name="Oval 76"/>
          <p:cNvSpPr/>
          <p:nvPr/>
        </p:nvSpPr>
        <p:spPr>
          <a:xfrm>
            <a:off x="2169030" y="2221899"/>
            <a:ext cx="216024"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8" name="Oval 77"/>
          <p:cNvSpPr/>
          <p:nvPr/>
        </p:nvSpPr>
        <p:spPr>
          <a:xfrm>
            <a:off x="2169030" y="2526407"/>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9" name="Rectangle 78"/>
          <p:cNvSpPr/>
          <p:nvPr/>
        </p:nvSpPr>
        <p:spPr>
          <a:xfrm>
            <a:off x="2538067" y="1773162"/>
            <a:ext cx="173248" cy="2591941"/>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0" name="Rectangle 79"/>
          <p:cNvSpPr/>
          <p:nvPr/>
        </p:nvSpPr>
        <p:spPr>
          <a:xfrm>
            <a:off x="2551846" y="4158041"/>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81" name="Rectangle 80"/>
          <p:cNvSpPr/>
          <p:nvPr/>
        </p:nvSpPr>
        <p:spPr>
          <a:xfrm flipV="1">
            <a:off x="2541899" y="1779358"/>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82" name="Rectangle 81"/>
          <p:cNvSpPr/>
          <p:nvPr/>
        </p:nvSpPr>
        <p:spPr>
          <a:xfrm flipV="1">
            <a:off x="2538067" y="2213384"/>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3" name="TextBox 2"/>
          <p:cNvSpPr txBox="1"/>
          <p:nvPr/>
        </p:nvSpPr>
        <p:spPr>
          <a:xfrm>
            <a:off x="372793" y="4365104"/>
            <a:ext cx="2263761"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a:rPr>
              <a:t>Click heading to Sort by that Column</a:t>
            </a:r>
            <a:endParaRPr lang="en-GB" sz="1100" dirty="0">
              <a:solidFill>
                <a:prstClr val="black"/>
              </a:solidFill>
              <a:latin typeface="Calibri"/>
            </a:endParaRPr>
          </a:p>
        </p:txBody>
      </p:sp>
      <p:sp>
        <p:nvSpPr>
          <p:cNvPr id="32" name="TextBox 31"/>
          <p:cNvSpPr txBox="1"/>
          <p:nvPr/>
        </p:nvSpPr>
        <p:spPr>
          <a:xfrm>
            <a:off x="3706957" y="6319192"/>
            <a:ext cx="4636334" cy="307777"/>
          </a:xfrm>
          <a:prstGeom prst="rect">
            <a:avLst/>
          </a:prstGeom>
          <a:noFill/>
        </p:spPr>
        <p:txBody>
          <a:bodyPr wrap="none" rtlCol="0">
            <a:spAutoFit/>
          </a:bodyPr>
          <a:lstStyle/>
          <a:p>
            <a:pPr fontAlgn="auto">
              <a:spcBef>
                <a:spcPts val="0"/>
              </a:spcBef>
              <a:spcAft>
                <a:spcPts val="0"/>
              </a:spcAft>
            </a:pPr>
            <a:r>
              <a:rPr lang="en-GB" sz="1400" dirty="0" smtClean="0">
                <a:solidFill>
                  <a:prstClr val="black"/>
                </a:solidFill>
                <a:latin typeface="Calibri"/>
              </a:rPr>
              <a:t>Double click Travel Plan Name or Icon on Map to go to record</a:t>
            </a:r>
            <a:endParaRPr lang="en-GB" sz="1400" dirty="0">
              <a:solidFill>
                <a:prstClr val="black"/>
              </a:solidFill>
              <a:latin typeface="Calibri"/>
            </a:endParaRPr>
          </a:p>
        </p:txBody>
      </p:sp>
      <p:sp>
        <p:nvSpPr>
          <p:cNvPr id="65" name="Rectangle 64"/>
          <p:cNvSpPr/>
          <p:nvPr/>
        </p:nvSpPr>
        <p:spPr>
          <a:xfrm>
            <a:off x="3081046" y="569005"/>
            <a:ext cx="2438927"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smtClean="0">
                <a:solidFill>
                  <a:prstClr val="white"/>
                </a:solidFill>
              </a:rPr>
              <a:t>TRICS Travel Plan Module</a:t>
            </a:r>
            <a:endParaRPr lang="en-GB" sz="1400" b="1" dirty="0">
              <a:solidFill>
                <a:prstClr val="white"/>
              </a:solidFill>
            </a:endParaRPr>
          </a:p>
        </p:txBody>
      </p:sp>
      <p:sp>
        <p:nvSpPr>
          <p:cNvPr id="68" name="Rectangle 67"/>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
        <p:nvSpPr>
          <p:cNvPr id="69" name="Rectangle 68"/>
          <p:cNvSpPr/>
          <p:nvPr/>
        </p:nvSpPr>
        <p:spPr>
          <a:xfrm>
            <a:off x="251521" y="4725143"/>
            <a:ext cx="2286545" cy="129614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0" name="Rectangle 69"/>
          <p:cNvSpPr/>
          <p:nvPr/>
        </p:nvSpPr>
        <p:spPr>
          <a:xfrm>
            <a:off x="251521" y="4725144"/>
            <a:ext cx="2286546"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LOGGED IN AS</a:t>
            </a:r>
            <a:endParaRPr lang="en-GB" sz="1200" dirty="0">
              <a:solidFill>
                <a:prstClr val="white"/>
              </a:solidFill>
            </a:endParaRPr>
          </a:p>
        </p:txBody>
      </p:sp>
      <p:sp>
        <p:nvSpPr>
          <p:cNvPr id="83" name="TextBox 82">
            <a:hlinkClick r:id="rId11" action="ppaction://hlinksldjump"/>
          </p:cNvPr>
          <p:cNvSpPr txBox="1"/>
          <p:nvPr/>
        </p:nvSpPr>
        <p:spPr>
          <a:xfrm>
            <a:off x="251521" y="5030470"/>
            <a:ext cx="2385033" cy="938719"/>
          </a:xfrm>
          <a:prstGeom prst="rect">
            <a:avLst/>
          </a:prstGeom>
          <a:noFill/>
        </p:spPr>
        <p:txBody>
          <a:bodyPr wrap="square" rtlCol="0">
            <a:spAutoFit/>
          </a:bodyPr>
          <a:lstStyle/>
          <a:p>
            <a:pPr fontAlgn="auto">
              <a:spcBef>
                <a:spcPts val="0"/>
              </a:spcBef>
              <a:spcAft>
                <a:spcPts val="0"/>
              </a:spcAft>
            </a:pPr>
            <a:r>
              <a:rPr lang="en-GB" sz="1100" dirty="0" smtClean="0">
                <a:solidFill>
                  <a:prstClr val="black"/>
                </a:solidFill>
                <a:latin typeface="Calibri"/>
              </a:rPr>
              <a:t>Name: Sam Smith</a:t>
            </a:r>
          </a:p>
          <a:p>
            <a:pPr fontAlgn="auto">
              <a:spcBef>
                <a:spcPts val="0"/>
              </a:spcBef>
              <a:spcAft>
                <a:spcPts val="0"/>
              </a:spcAft>
            </a:pPr>
            <a:endParaRPr lang="en-GB" sz="1100" dirty="0" smtClean="0">
              <a:solidFill>
                <a:prstClr val="black"/>
              </a:solidFill>
              <a:latin typeface="Calibri"/>
            </a:endParaRPr>
          </a:p>
          <a:p>
            <a:pPr fontAlgn="auto">
              <a:spcBef>
                <a:spcPts val="0"/>
              </a:spcBef>
              <a:spcAft>
                <a:spcPts val="0"/>
              </a:spcAft>
            </a:pPr>
            <a:r>
              <a:rPr lang="en-GB" sz="1100" dirty="0" smtClean="0">
                <a:solidFill>
                  <a:prstClr val="black"/>
                </a:solidFill>
                <a:latin typeface="Calibri"/>
              </a:rPr>
              <a:t>Organisation: Dorset County Council</a:t>
            </a:r>
          </a:p>
          <a:p>
            <a:pPr fontAlgn="auto">
              <a:spcBef>
                <a:spcPts val="0"/>
              </a:spcBef>
              <a:spcAft>
                <a:spcPts val="0"/>
              </a:spcAft>
            </a:pPr>
            <a:endParaRPr lang="en-GB" sz="1100" dirty="0" smtClean="0">
              <a:solidFill>
                <a:prstClr val="black"/>
              </a:solidFill>
              <a:latin typeface="Calibri"/>
            </a:endParaRPr>
          </a:p>
          <a:p>
            <a:pPr fontAlgn="auto">
              <a:spcBef>
                <a:spcPts val="0"/>
              </a:spcBef>
              <a:spcAft>
                <a:spcPts val="0"/>
              </a:spcAft>
            </a:pPr>
            <a:r>
              <a:rPr lang="en-GB" sz="1100" dirty="0" smtClean="0">
                <a:solidFill>
                  <a:prstClr val="black"/>
                </a:solidFill>
                <a:latin typeface="Calibri"/>
              </a:rPr>
              <a:t>User Ref: 12grt342-001</a:t>
            </a:r>
            <a:endParaRPr lang="en-GB" sz="1100" dirty="0">
              <a:solidFill>
                <a:prstClr val="black"/>
              </a:solidFill>
              <a:latin typeface="Calibri"/>
            </a:endParaRPr>
          </a:p>
        </p:txBody>
      </p:sp>
    </p:spTree>
    <p:custDataLst>
      <p:tags r:id="rId1"/>
    </p:custDataLst>
    <p:extLst>
      <p:ext uri="{BB962C8B-B14F-4D97-AF65-F5344CB8AC3E}">
        <p14:creationId xmlns:p14="http://schemas.microsoft.com/office/powerpoint/2010/main" val="97849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Main Details</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4"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5"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6"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Settings</a:t>
              </a:r>
              <a:endParaRPr lang="en-US"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7"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2915816" y="569005"/>
            <a:ext cx="5184576"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grpSp>
        <p:nvGrpSpPr>
          <p:cNvPr id="2" name="Group 3"/>
          <p:cNvGrpSpPr>
            <a:grpSpLocks/>
          </p:cNvGrpSpPr>
          <p:nvPr/>
        </p:nvGrpSpPr>
        <p:grpSpPr bwMode="auto">
          <a:xfrm>
            <a:off x="3068216" y="880165"/>
            <a:ext cx="517525" cy="450850"/>
            <a:chOff x="2608" y="1752"/>
            <a:chExt cx="363" cy="273"/>
          </a:xfrm>
        </p:grpSpPr>
        <p:sp>
          <p:nvSpPr>
            <p:cNvPr id="3" name="Rectangle 4">
              <a:hlinkClick r:id="rId11"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2053" name="Picture 5" descr="mainreportsel"/>
            <p:cNvPicPr>
              <a:picLocks noChangeAspect="1" noChangeArrowheads="1"/>
            </p:cNvPicPr>
            <p:nvPr/>
          </p:nvPicPr>
          <p:blipFill>
            <a:blip r:embed="rId12"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31" name="Rectangle 30"/>
          <p:cNvSpPr/>
          <p:nvPr/>
        </p:nvSpPr>
        <p:spPr>
          <a:xfrm>
            <a:off x="1676157" y="1914957"/>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Location</a:t>
            </a:r>
            <a:endParaRPr lang="en-GB" sz="1100" dirty="0">
              <a:solidFill>
                <a:prstClr val="black"/>
              </a:solidFill>
            </a:endParaRPr>
          </a:p>
        </p:txBody>
      </p:sp>
      <p:sp>
        <p:nvSpPr>
          <p:cNvPr id="52" name="Rectangle 51"/>
          <p:cNvSpPr/>
          <p:nvPr/>
        </p:nvSpPr>
        <p:spPr>
          <a:xfrm>
            <a:off x="2542307" y="1914956"/>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Dorchester Tesco</a:t>
            </a:r>
            <a:endParaRPr lang="en-GB" sz="1100" dirty="0">
              <a:solidFill>
                <a:prstClr val="black"/>
              </a:solidFill>
            </a:endParaRPr>
          </a:p>
        </p:txBody>
      </p:sp>
      <p:sp>
        <p:nvSpPr>
          <p:cNvPr id="53" name="Rectangle 52"/>
          <p:cNvSpPr/>
          <p:nvPr/>
        </p:nvSpPr>
        <p:spPr>
          <a:xfrm>
            <a:off x="1676156" y="219741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Street</a:t>
            </a:r>
            <a:endParaRPr lang="en-GB" sz="1100" dirty="0">
              <a:solidFill>
                <a:prstClr val="black"/>
              </a:solidFill>
            </a:endParaRPr>
          </a:p>
        </p:txBody>
      </p:sp>
      <p:sp>
        <p:nvSpPr>
          <p:cNvPr id="54" name="Rectangle 53"/>
          <p:cNvSpPr/>
          <p:nvPr/>
        </p:nvSpPr>
        <p:spPr>
          <a:xfrm>
            <a:off x="2542307" y="2197412"/>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Castle Way</a:t>
            </a:r>
            <a:endParaRPr lang="en-GB" sz="1100" dirty="0">
              <a:solidFill>
                <a:prstClr val="black"/>
              </a:solidFill>
            </a:endParaRPr>
          </a:p>
        </p:txBody>
      </p:sp>
      <p:sp>
        <p:nvSpPr>
          <p:cNvPr id="55" name="Rectangle 54"/>
          <p:cNvSpPr/>
          <p:nvPr/>
        </p:nvSpPr>
        <p:spPr>
          <a:xfrm>
            <a:off x="1668791" y="2491045"/>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District</a:t>
            </a:r>
            <a:endParaRPr lang="en-GB" sz="1100" dirty="0">
              <a:solidFill>
                <a:prstClr val="black"/>
              </a:solidFill>
            </a:endParaRPr>
          </a:p>
        </p:txBody>
      </p:sp>
      <p:sp>
        <p:nvSpPr>
          <p:cNvPr id="56" name="Rectangle 55"/>
          <p:cNvSpPr/>
          <p:nvPr/>
        </p:nvSpPr>
        <p:spPr>
          <a:xfrm>
            <a:off x="2542307" y="2491044"/>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endParaRPr lang="en-GB" sz="1100" dirty="0">
              <a:solidFill>
                <a:prstClr val="black"/>
              </a:solidFill>
            </a:endParaRPr>
          </a:p>
        </p:txBody>
      </p:sp>
      <p:sp>
        <p:nvSpPr>
          <p:cNvPr id="57" name="Rectangle 56"/>
          <p:cNvSpPr/>
          <p:nvPr/>
        </p:nvSpPr>
        <p:spPr>
          <a:xfrm>
            <a:off x="1689832" y="2769752"/>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Town</a:t>
            </a:r>
            <a:endParaRPr lang="en-GB" sz="1100" dirty="0">
              <a:solidFill>
                <a:prstClr val="black"/>
              </a:solidFill>
            </a:endParaRPr>
          </a:p>
        </p:txBody>
      </p:sp>
      <p:sp>
        <p:nvSpPr>
          <p:cNvPr id="58" name="Rectangle 57"/>
          <p:cNvSpPr/>
          <p:nvPr/>
        </p:nvSpPr>
        <p:spPr>
          <a:xfrm>
            <a:off x="2542307" y="2769751"/>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Dorchester</a:t>
            </a:r>
            <a:endParaRPr lang="en-GB" sz="1100" dirty="0">
              <a:solidFill>
                <a:prstClr val="black"/>
              </a:solidFill>
            </a:endParaRPr>
          </a:p>
        </p:txBody>
      </p:sp>
      <p:sp>
        <p:nvSpPr>
          <p:cNvPr id="59" name="Rectangle 58"/>
          <p:cNvSpPr/>
          <p:nvPr/>
        </p:nvSpPr>
        <p:spPr>
          <a:xfrm>
            <a:off x="1739426" y="3554862"/>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Postcode</a:t>
            </a:r>
            <a:endParaRPr lang="en-GB" sz="1100" dirty="0">
              <a:solidFill>
                <a:prstClr val="black"/>
              </a:solidFill>
            </a:endParaRPr>
          </a:p>
        </p:txBody>
      </p:sp>
      <p:sp>
        <p:nvSpPr>
          <p:cNvPr id="60" name="Rectangle 59"/>
          <p:cNvSpPr/>
          <p:nvPr/>
        </p:nvSpPr>
        <p:spPr>
          <a:xfrm>
            <a:off x="2591902" y="3554862"/>
            <a:ext cx="616134"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DT1 1XJ</a:t>
            </a:r>
            <a:endParaRPr lang="en-GB" sz="1100" dirty="0">
              <a:solidFill>
                <a:prstClr val="black"/>
              </a:solidFill>
            </a:endParaRPr>
          </a:p>
        </p:txBody>
      </p:sp>
      <p:sp>
        <p:nvSpPr>
          <p:cNvPr id="61" name="Rectangle 60"/>
          <p:cNvSpPr/>
          <p:nvPr/>
        </p:nvSpPr>
        <p:spPr>
          <a:xfrm>
            <a:off x="1736035" y="3807897"/>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Latitude</a:t>
            </a:r>
            <a:endParaRPr lang="en-GB" sz="1100" dirty="0">
              <a:solidFill>
                <a:prstClr val="black"/>
              </a:solidFill>
            </a:endParaRPr>
          </a:p>
        </p:txBody>
      </p:sp>
      <p:sp>
        <p:nvSpPr>
          <p:cNvPr id="62" name="Rectangle 61"/>
          <p:cNvSpPr/>
          <p:nvPr/>
        </p:nvSpPr>
        <p:spPr>
          <a:xfrm>
            <a:off x="2588511" y="3807897"/>
            <a:ext cx="619526"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54.75100</a:t>
            </a:r>
            <a:endParaRPr lang="en-GB" sz="1100" dirty="0">
              <a:solidFill>
                <a:prstClr val="black"/>
              </a:solidFill>
            </a:endParaRPr>
          </a:p>
        </p:txBody>
      </p:sp>
      <p:sp>
        <p:nvSpPr>
          <p:cNvPr id="63" name="Rectangle 62"/>
          <p:cNvSpPr/>
          <p:nvPr/>
        </p:nvSpPr>
        <p:spPr>
          <a:xfrm>
            <a:off x="3091889" y="3807897"/>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Longitude</a:t>
            </a:r>
            <a:endParaRPr lang="en-GB" sz="1100" dirty="0">
              <a:solidFill>
                <a:prstClr val="black"/>
              </a:solidFill>
            </a:endParaRPr>
          </a:p>
        </p:txBody>
      </p:sp>
      <p:sp>
        <p:nvSpPr>
          <p:cNvPr id="64" name="Rectangle 63"/>
          <p:cNvSpPr/>
          <p:nvPr/>
        </p:nvSpPr>
        <p:spPr>
          <a:xfrm>
            <a:off x="3944365" y="3807897"/>
            <a:ext cx="616136"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-6.21542</a:t>
            </a:r>
            <a:endParaRPr lang="en-GB" sz="1100" dirty="0">
              <a:solidFill>
                <a:prstClr val="black"/>
              </a:solidFill>
            </a:endParaRPr>
          </a:p>
        </p:txBody>
      </p:sp>
      <p:sp>
        <p:nvSpPr>
          <p:cNvPr id="82" name="Rectangle 81"/>
          <p:cNvSpPr/>
          <p:nvPr/>
        </p:nvSpPr>
        <p:spPr>
          <a:xfrm>
            <a:off x="4595038" y="3896678"/>
            <a:ext cx="3527996" cy="277268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3" name="Rectangle 82"/>
          <p:cNvSpPr/>
          <p:nvPr/>
        </p:nvSpPr>
        <p:spPr>
          <a:xfrm>
            <a:off x="4614340" y="3896679"/>
            <a:ext cx="3508695" cy="22641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Area of Travel Plan</a:t>
            </a:r>
            <a:endParaRPr lang="en-GB" sz="1200" dirty="0">
              <a:solidFill>
                <a:prstClr val="white"/>
              </a:solidFill>
            </a:endParaRPr>
          </a:p>
        </p:txBody>
      </p:sp>
      <p:pic>
        <p:nvPicPr>
          <p:cNvPr id="8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0313" t="15234" r="1076" b="10937"/>
          <a:stretch/>
        </p:blipFill>
        <p:spPr bwMode="auto">
          <a:xfrm>
            <a:off x="4618880" y="4136747"/>
            <a:ext cx="3472609" cy="248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074020" y="5023445"/>
            <a:ext cx="1009136" cy="896181"/>
          </a:xfrm>
          <a:custGeom>
            <a:avLst/>
            <a:gdLst>
              <a:gd name="connsiteX0" fmla="*/ 0 w 1104552"/>
              <a:gd name="connsiteY0" fmla="*/ 0 h 675692"/>
              <a:gd name="connsiteX1" fmla="*/ 1104552 w 1104552"/>
              <a:gd name="connsiteY1" fmla="*/ 0 h 675692"/>
              <a:gd name="connsiteX2" fmla="*/ 1104552 w 1104552"/>
              <a:gd name="connsiteY2" fmla="*/ 675692 h 675692"/>
              <a:gd name="connsiteX3" fmla="*/ 0 w 1104552"/>
              <a:gd name="connsiteY3" fmla="*/ 675692 h 675692"/>
              <a:gd name="connsiteX4" fmla="*/ 0 w 1104552"/>
              <a:gd name="connsiteY4" fmla="*/ 0 h 675692"/>
              <a:gd name="connsiteX0" fmla="*/ 0 w 1104552"/>
              <a:gd name="connsiteY0" fmla="*/ 0 h 675692"/>
              <a:gd name="connsiteX1" fmla="*/ 818305 w 1104552"/>
              <a:gd name="connsiteY1" fmla="*/ 151075 h 675692"/>
              <a:gd name="connsiteX2" fmla="*/ 1104552 w 1104552"/>
              <a:gd name="connsiteY2" fmla="*/ 675692 h 675692"/>
              <a:gd name="connsiteX3" fmla="*/ 0 w 1104552"/>
              <a:gd name="connsiteY3" fmla="*/ 675692 h 675692"/>
              <a:gd name="connsiteX4" fmla="*/ 0 w 1104552"/>
              <a:gd name="connsiteY4" fmla="*/ 0 h 675692"/>
              <a:gd name="connsiteX0" fmla="*/ 0 w 1104552"/>
              <a:gd name="connsiteY0" fmla="*/ 8132 h 683824"/>
              <a:gd name="connsiteX1" fmla="*/ 818305 w 1104552"/>
              <a:gd name="connsiteY1" fmla="*/ 159207 h 683824"/>
              <a:gd name="connsiteX2" fmla="*/ 1104552 w 1104552"/>
              <a:gd name="connsiteY2" fmla="*/ 683824 h 683824"/>
              <a:gd name="connsiteX3" fmla="*/ 0 w 1104552"/>
              <a:gd name="connsiteY3" fmla="*/ 683824 h 683824"/>
              <a:gd name="connsiteX4" fmla="*/ 0 w 1104552"/>
              <a:gd name="connsiteY4" fmla="*/ 8132 h 683824"/>
              <a:gd name="connsiteX0" fmla="*/ 0 w 1104552"/>
              <a:gd name="connsiteY0" fmla="*/ 0 h 675692"/>
              <a:gd name="connsiteX1" fmla="*/ 818305 w 1104552"/>
              <a:gd name="connsiteY1" fmla="*/ 151075 h 675692"/>
              <a:gd name="connsiteX2" fmla="*/ 1104552 w 1104552"/>
              <a:gd name="connsiteY2" fmla="*/ 675692 h 675692"/>
              <a:gd name="connsiteX3" fmla="*/ 0 w 1104552"/>
              <a:gd name="connsiteY3" fmla="*/ 675692 h 675692"/>
              <a:gd name="connsiteX4" fmla="*/ 0 w 1104552"/>
              <a:gd name="connsiteY4" fmla="*/ 0 h 675692"/>
              <a:gd name="connsiteX0" fmla="*/ 0 w 1104552"/>
              <a:gd name="connsiteY0" fmla="*/ 44080 h 719772"/>
              <a:gd name="connsiteX1" fmla="*/ 263169 w 1104552"/>
              <a:gd name="connsiteY1" fmla="*/ 79813 h 719772"/>
              <a:gd name="connsiteX2" fmla="*/ 818305 w 1104552"/>
              <a:gd name="connsiteY2" fmla="*/ 195155 h 719772"/>
              <a:gd name="connsiteX3" fmla="*/ 1104552 w 1104552"/>
              <a:gd name="connsiteY3" fmla="*/ 719772 h 719772"/>
              <a:gd name="connsiteX4" fmla="*/ 0 w 1104552"/>
              <a:gd name="connsiteY4" fmla="*/ 719772 h 719772"/>
              <a:gd name="connsiteX5" fmla="*/ 0 w 1104552"/>
              <a:gd name="connsiteY5" fmla="*/ 44080 h 719772"/>
              <a:gd name="connsiteX0" fmla="*/ 0 w 1104552"/>
              <a:gd name="connsiteY0" fmla="*/ 137676 h 813368"/>
              <a:gd name="connsiteX1" fmla="*/ 533513 w 1104552"/>
              <a:gd name="connsiteY1" fmla="*/ 6432 h 813368"/>
              <a:gd name="connsiteX2" fmla="*/ 818305 w 1104552"/>
              <a:gd name="connsiteY2" fmla="*/ 288751 h 813368"/>
              <a:gd name="connsiteX3" fmla="*/ 1104552 w 1104552"/>
              <a:gd name="connsiteY3" fmla="*/ 813368 h 813368"/>
              <a:gd name="connsiteX4" fmla="*/ 0 w 1104552"/>
              <a:gd name="connsiteY4" fmla="*/ 813368 h 813368"/>
              <a:gd name="connsiteX5" fmla="*/ 0 w 1104552"/>
              <a:gd name="connsiteY5" fmla="*/ 137676 h 813368"/>
              <a:gd name="connsiteX0" fmla="*/ 349857 w 1104552"/>
              <a:gd name="connsiteY0" fmla="*/ 260888 h 809359"/>
              <a:gd name="connsiteX1" fmla="*/ 533513 w 1104552"/>
              <a:gd name="connsiteY1" fmla="*/ 2423 h 809359"/>
              <a:gd name="connsiteX2" fmla="*/ 818305 w 1104552"/>
              <a:gd name="connsiteY2" fmla="*/ 284742 h 809359"/>
              <a:gd name="connsiteX3" fmla="*/ 1104552 w 1104552"/>
              <a:gd name="connsiteY3" fmla="*/ 809359 h 809359"/>
              <a:gd name="connsiteX4" fmla="*/ 0 w 1104552"/>
              <a:gd name="connsiteY4" fmla="*/ 809359 h 809359"/>
              <a:gd name="connsiteX5" fmla="*/ 349857 w 1104552"/>
              <a:gd name="connsiteY5" fmla="*/ 260888 h 809359"/>
              <a:gd name="connsiteX0" fmla="*/ 349857 w 1104552"/>
              <a:gd name="connsiteY0" fmla="*/ 175286 h 723757"/>
              <a:gd name="connsiteX1" fmla="*/ 557367 w 1104552"/>
              <a:gd name="connsiteY1" fmla="*/ 4285 h 723757"/>
              <a:gd name="connsiteX2" fmla="*/ 818305 w 1104552"/>
              <a:gd name="connsiteY2" fmla="*/ 199140 h 723757"/>
              <a:gd name="connsiteX3" fmla="*/ 1104552 w 1104552"/>
              <a:gd name="connsiteY3" fmla="*/ 723757 h 723757"/>
              <a:gd name="connsiteX4" fmla="*/ 0 w 1104552"/>
              <a:gd name="connsiteY4" fmla="*/ 723757 h 723757"/>
              <a:gd name="connsiteX5" fmla="*/ 349857 w 1104552"/>
              <a:gd name="connsiteY5" fmla="*/ 175286 h 723757"/>
              <a:gd name="connsiteX0" fmla="*/ 349857 w 1104552"/>
              <a:gd name="connsiteY0" fmla="*/ 175286 h 723757"/>
              <a:gd name="connsiteX1" fmla="*/ 557367 w 1104552"/>
              <a:gd name="connsiteY1" fmla="*/ 4285 h 723757"/>
              <a:gd name="connsiteX2" fmla="*/ 1009136 w 1104552"/>
              <a:gd name="connsiteY2" fmla="*/ 207091 h 723757"/>
              <a:gd name="connsiteX3" fmla="*/ 1104552 w 1104552"/>
              <a:gd name="connsiteY3" fmla="*/ 723757 h 723757"/>
              <a:gd name="connsiteX4" fmla="*/ 0 w 1104552"/>
              <a:gd name="connsiteY4" fmla="*/ 723757 h 723757"/>
              <a:gd name="connsiteX5" fmla="*/ 349857 w 1104552"/>
              <a:gd name="connsiteY5" fmla="*/ 175286 h 723757"/>
              <a:gd name="connsiteX0" fmla="*/ 349857 w 1009136"/>
              <a:gd name="connsiteY0" fmla="*/ 175286 h 898686"/>
              <a:gd name="connsiteX1" fmla="*/ 557367 w 1009136"/>
              <a:gd name="connsiteY1" fmla="*/ 4285 h 898686"/>
              <a:gd name="connsiteX2" fmla="*/ 1009136 w 1009136"/>
              <a:gd name="connsiteY2" fmla="*/ 207091 h 898686"/>
              <a:gd name="connsiteX3" fmla="*/ 547961 w 1009136"/>
              <a:gd name="connsiteY3" fmla="*/ 898686 h 898686"/>
              <a:gd name="connsiteX4" fmla="*/ 0 w 1009136"/>
              <a:gd name="connsiteY4" fmla="*/ 723757 h 898686"/>
              <a:gd name="connsiteX5" fmla="*/ 349857 w 1009136"/>
              <a:gd name="connsiteY5" fmla="*/ 175286 h 898686"/>
              <a:gd name="connsiteX0" fmla="*/ 214685 w 1009136"/>
              <a:gd name="connsiteY0" fmla="*/ 331807 h 896181"/>
              <a:gd name="connsiteX1" fmla="*/ 557367 w 1009136"/>
              <a:gd name="connsiteY1" fmla="*/ 1780 h 896181"/>
              <a:gd name="connsiteX2" fmla="*/ 1009136 w 1009136"/>
              <a:gd name="connsiteY2" fmla="*/ 204586 h 896181"/>
              <a:gd name="connsiteX3" fmla="*/ 547961 w 1009136"/>
              <a:gd name="connsiteY3" fmla="*/ 896181 h 896181"/>
              <a:gd name="connsiteX4" fmla="*/ 0 w 1009136"/>
              <a:gd name="connsiteY4" fmla="*/ 721252 h 896181"/>
              <a:gd name="connsiteX5" fmla="*/ 214685 w 1009136"/>
              <a:gd name="connsiteY5" fmla="*/ 331807 h 8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136" h="896181">
                <a:moveTo>
                  <a:pt x="214685" y="331807"/>
                </a:moveTo>
                <a:cubicBezTo>
                  <a:pt x="258546" y="225147"/>
                  <a:pt x="420983" y="-23399"/>
                  <a:pt x="557367" y="1780"/>
                </a:cubicBezTo>
                <a:cubicBezTo>
                  <a:pt x="693751" y="26959"/>
                  <a:pt x="868906" y="97926"/>
                  <a:pt x="1009136" y="204586"/>
                </a:cubicBezTo>
                <a:lnTo>
                  <a:pt x="547961" y="896181"/>
                </a:lnTo>
                <a:lnTo>
                  <a:pt x="0" y="721252"/>
                </a:lnTo>
                <a:lnTo>
                  <a:pt x="214685" y="331807"/>
                </a:lnTo>
                <a:close/>
              </a:path>
            </a:pathLst>
          </a:custGeom>
          <a:solidFill>
            <a:schemeClr val="accent6">
              <a:lumMod val="60000"/>
              <a:lumOff val="40000"/>
              <a:alpha val="28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7" name="Rectangle 86"/>
          <p:cNvSpPr/>
          <p:nvPr/>
        </p:nvSpPr>
        <p:spPr>
          <a:xfrm>
            <a:off x="1817136" y="5165699"/>
            <a:ext cx="100045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TP Category</a:t>
            </a:r>
            <a:endParaRPr lang="en-GB" sz="1100" dirty="0">
              <a:solidFill>
                <a:prstClr val="black"/>
              </a:solidFill>
            </a:endParaRPr>
          </a:p>
        </p:txBody>
      </p:sp>
      <p:sp>
        <p:nvSpPr>
          <p:cNvPr id="88" name="Rectangle 87"/>
          <p:cNvSpPr/>
          <p:nvPr/>
        </p:nvSpPr>
        <p:spPr>
          <a:xfrm>
            <a:off x="2832730" y="5165699"/>
            <a:ext cx="1661289"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Compulsory</a:t>
            </a:r>
            <a:endParaRPr lang="en-GB" sz="1100" dirty="0">
              <a:solidFill>
                <a:prstClr val="black"/>
              </a:solidFill>
            </a:endParaRPr>
          </a:p>
        </p:txBody>
      </p:sp>
      <p:sp>
        <p:nvSpPr>
          <p:cNvPr id="33" name="Rectangle 32"/>
          <p:cNvSpPr/>
          <p:nvPr/>
        </p:nvSpPr>
        <p:spPr>
          <a:xfrm>
            <a:off x="4303606" y="5165699"/>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90" name="Rectangle 89"/>
          <p:cNvSpPr/>
          <p:nvPr/>
        </p:nvSpPr>
        <p:spPr>
          <a:xfrm>
            <a:off x="5066223" y="1520788"/>
            <a:ext cx="3025265" cy="223809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1" name="Rectangle 90"/>
          <p:cNvSpPr/>
          <p:nvPr/>
        </p:nvSpPr>
        <p:spPr>
          <a:xfrm>
            <a:off x="5066222" y="1520788"/>
            <a:ext cx="3025267" cy="22271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Reminders</a:t>
            </a:r>
            <a:endParaRPr lang="en-GB" sz="1200" dirty="0">
              <a:solidFill>
                <a:prstClr val="white"/>
              </a:solidFill>
            </a:endParaRPr>
          </a:p>
        </p:txBody>
      </p:sp>
      <p:sp>
        <p:nvSpPr>
          <p:cNvPr id="94" name="TextBox 93"/>
          <p:cNvSpPr txBox="1"/>
          <p:nvPr/>
        </p:nvSpPr>
        <p:spPr>
          <a:xfrm>
            <a:off x="5098931" y="1778941"/>
            <a:ext cx="2910656" cy="928127"/>
          </a:xfrm>
          <a:prstGeom prst="rect">
            <a:avLst/>
          </a:prstGeom>
          <a:noFill/>
        </p:spPr>
        <p:txBody>
          <a:bodyPr wrap="square" rtlCol="0">
            <a:spAutoFit/>
          </a:bodyPr>
          <a:lstStyle/>
          <a:p>
            <a:pPr fontAlgn="auto">
              <a:spcBef>
                <a:spcPts val="0"/>
              </a:spcBef>
              <a:spcAft>
                <a:spcPts val="0"/>
              </a:spcAft>
            </a:pPr>
            <a:r>
              <a:rPr lang="en-GB" sz="1050" dirty="0" smtClean="0">
                <a:solidFill>
                  <a:prstClr val="black"/>
                </a:solidFill>
                <a:latin typeface="Calibri"/>
              </a:rPr>
              <a:t>10-10-2013 – Site Meeting - LATPO</a:t>
            </a:r>
          </a:p>
          <a:p>
            <a:pPr fontAlgn="auto">
              <a:spcBef>
                <a:spcPts val="0"/>
              </a:spcBef>
              <a:spcAft>
                <a:spcPts val="0"/>
              </a:spcAft>
            </a:pPr>
            <a:r>
              <a:rPr lang="en-GB" sz="1050" dirty="0" smtClean="0">
                <a:solidFill>
                  <a:prstClr val="black"/>
                </a:solidFill>
                <a:latin typeface="Calibri"/>
              </a:rPr>
              <a:t>22-10-2013 – Questionnaire Survey – STPC</a:t>
            </a:r>
          </a:p>
          <a:p>
            <a:pPr fontAlgn="auto">
              <a:spcBef>
                <a:spcPts val="0"/>
              </a:spcBef>
              <a:spcAft>
                <a:spcPts val="0"/>
              </a:spcAft>
            </a:pPr>
            <a:r>
              <a:rPr lang="en-GB" sz="1050" dirty="0" smtClean="0">
                <a:solidFill>
                  <a:prstClr val="black"/>
                </a:solidFill>
                <a:latin typeface="Calibri"/>
              </a:rPr>
              <a:t>13-11-2013 – Analyse Survey Results – STPC</a:t>
            </a:r>
          </a:p>
          <a:p>
            <a:pPr fontAlgn="auto">
              <a:spcBef>
                <a:spcPts val="0"/>
              </a:spcBef>
              <a:spcAft>
                <a:spcPts val="0"/>
              </a:spcAft>
            </a:pPr>
            <a:r>
              <a:rPr lang="en-GB" sz="1050" dirty="0" smtClean="0">
                <a:solidFill>
                  <a:prstClr val="black"/>
                </a:solidFill>
                <a:latin typeface="Calibri"/>
              </a:rPr>
              <a:t>13-02-2014 – SAM Surveys Required – STPC</a:t>
            </a:r>
          </a:p>
          <a:p>
            <a:pPr fontAlgn="auto">
              <a:spcBef>
                <a:spcPts val="0"/>
              </a:spcBef>
              <a:spcAft>
                <a:spcPts val="0"/>
              </a:spcAft>
            </a:pPr>
            <a:r>
              <a:rPr lang="en-GB" sz="1050" dirty="0" smtClean="0">
                <a:solidFill>
                  <a:prstClr val="black"/>
                </a:solidFill>
                <a:latin typeface="Calibri"/>
              </a:rPr>
              <a:t>01-04-2014 – TP Monitoring Report - LATPO</a:t>
            </a:r>
          </a:p>
        </p:txBody>
      </p:sp>
      <p:sp>
        <p:nvSpPr>
          <p:cNvPr id="103" name="Rectangle 102"/>
          <p:cNvSpPr/>
          <p:nvPr/>
        </p:nvSpPr>
        <p:spPr>
          <a:xfrm>
            <a:off x="1676157" y="1628801"/>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Title</a:t>
            </a:r>
            <a:endParaRPr lang="en-GB" sz="1100" dirty="0">
              <a:solidFill>
                <a:prstClr val="black"/>
              </a:solidFill>
            </a:endParaRPr>
          </a:p>
        </p:txBody>
      </p:sp>
      <p:sp>
        <p:nvSpPr>
          <p:cNvPr id="104" name="Rectangle 103"/>
          <p:cNvSpPr/>
          <p:nvPr/>
        </p:nvSpPr>
        <p:spPr>
          <a:xfrm>
            <a:off x="2542307" y="1628800"/>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Dorchester Tesco Travel Plan</a:t>
            </a:r>
            <a:endParaRPr lang="en-GB" sz="1100" dirty="0">
              <a:solidFill>
                <a:prstClr val="black"/>
              </a:solidFill>
            </a:endParaRPr>
          </a:p>
        </p:txBody>
      </p:sp>
      <p:sp>
        <p:nvSpPr>
          <p:cNvPr id="127" name="Rectangle 126">
            <a:hlinkClick r:id="rId14" action="ppaction://hlinksldjump"/>
          </p:cNvPr>
          <p:cNvSpPr/>
          <p:nvPr/>
        </p:nvSpPr>
        <p:spPr>
          <a:xfrm>
            <a:off x="252243" y="1432855"/>
            <a:ext cx="1512166"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Main Details</a:t>
            </a:r>
            <a:endParaRPr lang="en-GB" sz="1200" dirty="0">
              <a:solidFill>
                <a:prstClr val="white"/>
              </a:solidFill>
            </a:endParaRPr>
          </a:p>
        </p:txBody>
      </p:sp>
      <p:sp>
        <p:nvSpPr>
          <p:cNvPr id="128" name="Rectangle 127">
            <a:hlinkClick r:id="rId15"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29" name="Rectangle 128">
            <a:hlinkClick r:id="rId16"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31" name="Rectangle 130">
            <a:hlinkClick r:id="rId17"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33" name="Rectangle 132"/>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42" name="Rectangle 141">
            <a:hlinkClick r:id="rId18"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43" name="Rectangle 142">
            <a:hlinkClick r:id="rId19"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144" name="Rectangle 14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sp>
        <p:nvSpPr>
          <p:cNvPr id="107" name="Rectangle 106"/>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08" name="Rectangle 107"/>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09" name="Rectangle 108"/>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10" name="Rectangle 109"/>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11" name="Rectangle 110"/>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12" name="Rectangle 111"/>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15" name="Rectangle 114"/>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16" name="Rectangle 115"/>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17" name="Rectangle 116"/>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18" name="Rectangle 117"/>
          <p:cNvSpPr/>
          <p:nvPr/>
        </p:nvSpPr>
        <p:spPr>
          <a:xfrm>
            <a:off x="1952739" y="4147664"/>
            <a:ext cx="190662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Planning Application Number</a:t>
            </a:r>
            <a:endParaRPr lang="en-GB" sz="1100" dirty="0">
              <a:solidFill>
                <a:prstClr val="black"/>
              </a:solidFill>
            </a:endParaRPr>
          </a:p>
        </p:txBody>
      </p:sp>
      <p:sp>
        <p:nvSpPr>
          <p:cNvPr id="119" name="Rectangle 118"/>
          <p:cNvSpPr/>
          <p:nvPr/>
        </p:nvSpPr>
        <p:spPr>
          <a:xfrm>
            <a:off x="2581145" y="4365556"/>
            <a:ext cx="1661289"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6/2012/1234</a:t>
            </a:r>
            <a:endParaRPr lang="en-GB" sz="1100" dirty="0">
              <a:solidFill>
                <a:prstClr val="black"/>
              </a:solidFill>
            </a:endParaRPr>
          </a:p>
        </p:txBody>
      </p:sp>
      <p:sp>
        <p:nvSpPr>
          <p:cNvPr id="89" name="Rectangle 88"/>
          <p:cNvSpPr/>
          <p:nvPr/>
        </p:nvSpPr>
        <p:spPr>
          <a:xfrm>
            <a:off x="1821375" y="5473903"/>
            <a:ext cx="100045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TP Status</a:t>
            </a:r>
            <a:endParaRPr lang="en-GB" sz="1100" dirty="0">
              <a:solidFill>
                <a:prstClr val="black"/>
              </a:solidFill>
            </a:endParaRPr>
          </a:p>
        </p:txBody>
      </p:sp>
      <p:sp>
        <p:nvSpPr>
          <p:cNvPr id="92" name="Rectangle 91"/>
          <p:cNvSpPr/>
          <p:nvPr/>
        </p:nvSpPr>
        <p:spPr>
          <a:xfrm>
            <a:off x="2836969" y="5473903"/>
            <a:ext cx="1661289"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Active</a:t>
            </a:r>
            <a:endParaRPr lang="en-GB" sz="1100" dirty="0">
              <a:solidFill>
                <a:prstClr val="black"/>
              </a:solidFill>
            </a:endParaRPr>
          </a:p>
        </p:txBody>
      </p:sp>
      <p:sp>
        <p:nvSpPr>
          <p:cNvPr id="93" name="Rectangle 92"/>
          <p:cNvSpPr/>
          <p:nvPr/>
        </p:nvSpPr>
        <p:spPr>
          <a:xfrm>
            <a:off x="4307845" y="5473903"/>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95" name="Rectangle 94"/>
          <p:cNvSpPr/>
          <p:nvPr/>
        </p:nvSpPr>
        <p:spPr>
          <a:xfrm>
            <a:off x="1828618" y="4874817"/>
            <a:ext cx="100045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TP Type</a:t>
            </a:r>
            <a:endParaRPr lang="en-GB" sz="1100" dirty="0">
              <a:solidFill>
                <a:prstClr val="black"/>
              </a:solidFill>
            </a:endParaRPr>
          </a:p>
        </p:txBody>
      </p:sp>
      <p:sp>
        <p:nvSpPr>
          <p:cNvPr id="96" name="Rectangle 95"/>
          <p:cNvSpPr/>
          <p:nvPr/>
        </p:nvSpPr>
        <p:spPr>
          <a:xfrm>
            <a:off x="2844212" y="4874817"/>
            <a:ext cx="1661289"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Retail - Employees</a:t>
            </a:r>
            <a:endParaRPr lang="en-GB" sz="1100" dirty="0">
              <a:solidFill>
                <a:prstClr val="black"/>
              </a:solidFill>
            </a:endParaRPr>
          </a:p>
        </p:txBody>
      </p:sp>
      <p:sp>
        <p:nvSpPr>
          <p:cNvPr id="97" name="Rectangle 96"/>
          <p:cNvSpPr/>
          <p:nvPr/>
        </p:nvSpPr>
        <p:spPr>
          <a:xfrm>
            <a:off x="4315088" y="4874817"/>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98" name="Rectangle 97">
            <a:hlinkClick r:id="rId19"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34" name="Rectangle 33"/>
          <p:cNvSpPr/>
          <p:nvPr/>
        </p:nvSpPr>
        <p:spPr>
          <a:xfrm>
            <a:off x="1825200" y="924055"/>
            <a:ext cx="1191667" cy="40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a:solidFill>
                  <a:prstClr val="white"/>
                </a:solidFill>
              </a:rPr>
              <a:t>T</a:t>
            </a:r>
            <a:r>
              <a:rPr lang="en-GB" dirty="0" smtClean="0">
                <a:solidFill>
                  <a:prstClr val="white"/>
                </a:solidFill>
              </a:rPr>
              <a:t>P Code</a:t>
            </a:r>
            <a:endParaRPr lang="en-GB" dirty="0">
              <a:solidFill>
                <a:prstClr val="white"/>
              </a:solidFill>
            </a:endParaRPr>
          </a:p>
        </p:txBody>
      </p:sp>
      <p:sp>
        <p:nvSpPr>
          <p:cNvPr id="99" name="Rectangle 98"/>
          <p:cNvSpPr/>
          <p:nvPr/>
        </p:nvSpPr>
        <p:spPr>
          <a:xfrm>
            <a:off x="1700666" y="3047109"/>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TRICS Area</a:t>
            </a:r>
            <a:endParaRPr lang="en-GB" sz="1100" dirty="0">
              <a:solidFill>
                <a:prstClr val="black"/>
              </a:solidFill>
            </a:endParaRPr>
          </a:p>
        </p:txBody>
      </p:sp>
      <p:sp>
        <p:nvSpPr>
          <p:cNvPr id="100" name="Rectangle 99"/>
          <p:cNvSpPr/>
          <p:nvPr/>
        </p:nvSpPr>
        <p:spPr>
          <a:xfrm>
            <a:off x="2553141" y="3047108"/>
            <a:ext cx="2245073"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DC</a:t>
            </a:r>
            <a:endParaRPr lang="en-GB" sz="1100" dirty="0">
              <a:solidFill>
                <a:prstClr val="black"/>
              </a:solidFill>
            </a:endParaRPr>
          </a:p>
        </p:txBody>
      </p:sp>
      <p:sp>
        <p:nvSpPr>
          <p:cNvPr id="113" name="Rectangle 112"/>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114" name="Rectangle 113"/>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120" name="Rectangle 119"/>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121" name="Rectangle 120"/>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122" name="Rectangle 121"/>
          <p:cNvSpPr/>
          <p:nvPr/>
        </p:nvSpPr>
        <p:spPr>
          <a:xfrm>
            <a:off x="6523616" y="188640"/>
            <a:ext cx="1143225" cy="216024"/>
          </a:xfrm>
          <a:prstGeom prst="rect">
            <a:avLst/>
          </a:prstGeom>
          <a:gradFill>
            <a:gsLst>
              <a:gs pos="0">
                <a:srgbClr val="FFC000"/>
              </a:gs>
              <a:gs pos="35000">
                <a:srgbClr val="FFC000"/>
              </a:gs>
              <a:gs pos="100000">
                <a:srgbClr val="FFC0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123" name="Rectangle 122"/>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custDataLst>
      <p:tags r:id="rId1"/>
    </p:custDataLst>
    <p:extLst>
      <p:ext uri="{BB962C8B-B14F-4D97-AF65-F5344CB8AC3E}">
        <p14:creationId xmlns:p14="http://schemas.microsoft.com/office/powerpoint/2010/main" val="111647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594656" cy="19609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User Settings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3"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4"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5" action="ppaction://hlinksldjump"/>
            </p:cNvPr>
            <p:cNvSpPr>
              <a:spLocks noChangeArrowheads="1"/>
            </p:cNvSpPr>
            <p:nvPr/>
          </p:nvSpPr>
          <p:spPr bwMode="auto">
            <a:xfrm>
              <a:off x="4150" y="1434"/>
              <a:ext cx="363" cy="273"/>
            </a:xfrm>
            <a:prstGeom prst="rect">
              <a:avLst/>
            </a:prstGeom>
            <a:solidFill>
              <a:schemeClr val="accent3">
                <a:lumMod val="75000"/>
              </a:schemeClr>
            </a:solidFill>
            <a:ln w="50800">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Settings</a:t>
              </a:r>
              <a:endParaRPr lang="en-US" dirty="0"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6"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3419872" y="569005"/>
            <a:ext cx="4680520"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133" name="Rectangle 132"/>
          <p:cNvSpPr/>
          <p:nvPr/>
        </p:nvSpPr>
        <p:spPr>
          <a:xfrm>
            <a:off x="8121354" y="2118070"/>
            <a:ext cx="169912" cy="1735833"/>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4" name="Rectangle 133"/>
          <p:cNvSpPr/>
          <p:nvPr/>
        </p:nvSpPr>
        <p:spPr>
          <a:xfrm>
            <a:off x="8125682" y="3658307"/>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8133346" y="2124266"/>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8129514" y="2558292"/>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180" name="Rectangle 179"/>
          <p:cNvSpPr/>
          <p:nvPr/>
        </p:nvSpPr>
        <p:spPr>
          <a:xfrm>
            <a:off x="2067047" y="1520787"/>
            <a:ext cx="6224516" cy="233438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1" name="Rectangle 180"/>
          <p:cNvSpPr/>
          <p:nvPr/>
        </p:nvSpPr>
        <p:spPr>
          <a:xfrm>
            <a:off x="2067048" y="1520787"/>
            <a:ext cx="6224516"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User Access Restrictions List</a:t>
            </a:r>
            <a:endParaRPr lang="en-GB" sz="1050" dirty="0">
              <a:solidFill>
                <a:prstClr val="white"/>
              </a:solidFill>
            </a:endParaRPr>
          </a:p>
        </p:txBody>
      </p:sp>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0"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1"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38" name="Rectangle 137">
            <a:hlinkClick r:id="rId12"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39" name="Rectangle 138">
            <a:hlinkClick r:id="rId13"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41" name="Rectangle 140">
            <a:hlinkClick r:id="rId14"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43" name="Rectangle 142">
            <a:hlinkClick r:id="rId15"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45" name="Rectangle 144"/>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82" name="Rectangle 181">
            <a:hlinkClick r:id="rId16"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83" name="Rectangle 182">
            <a:hlinkClick r:id="rId17"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184" name="Rectangle 18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33350591"/>
              </p:ext>
            </p:extLst>
          </p:nvPr>
        </p:nvGraphicFramePr>
        <p:xfrm>
          <a:off x="2105024" y="1847751"/>
          <a:ext cx="5986461" cy="1335546"/>
        </p:xfrm>
        <a:graphic>
          <a:graphicData uri="http://schemas.openxmlformats.org/drawingml/2006/table">
            <a:tbl>
              <a:tblPr>
                <a:tableStyleId>{5C22544A-7EE6-4342-B048-85BDC9FD1C3A}</a:tableStyleId>
              </a:tblPr>
              <a:tblGrid>
                <a:gridCol w="738784"/>
                <a:gridCol w="1152128"/>
                <a:gridCol w="1800200"/>
                <a:gridCol w="1080120"/>
                <a:gridCol w="576064"/>
                <a:gridCol w="639165"/>
              </a:tblGrid>
              <a:tr h="222591">
                <a:tc>
                  <a:txBody>
                    <a:bodyPr/>
                    <a:lstStyle/>
                    <a:p>
                      <a:pPr algn="l" fontAlgn="b"/>
                      <a:r>
                        <a:rPr lang="en-GB" sz="1100" b="1" i="0" u="none" strike="noStrike" dirty="0" smtClean="0">
                          <a:solidFill>
                            <a:schemeClr val="dk1"/>
                          </a:solidFill>
                          <a:effectLst/>
                          <a:latin typeface="+mn-lt"/>
                        </a:rPr>
                        <a:t>Name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i="0" u="none" strike="noStrike" dirty="0" smtClean="0">
                          <a:solidFill>
                            <a:schemeClr val="dk1"/>
                          </a:solidFill>
                          <a:effectLst/>
                          <a:latin typeface="+mn-lt"/>
                        </a:rPr>
                        <a:t>User</a:t>
                      </a:r>
                      <a:r>
                        <a:rPr lang="en-GB" sz="1100" b="1" i="0" u="none" strike="noStrike" baseline="0" dirty="0" smtClean="0">
                          <a:solidFill>
                            <a:schemeClr val="dk1"/>
                          </a:solidFill>
                          <a:effectLst/>
                          <a:latin typeface="+mn-lt"/>
                        </a:rPr>
                        <a:t> Reference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i="0" u="none" strike="noStrike" dirty="0" smtClean="0">
                          <a:solidFill>
                            <a:schemeClr val="dk1"/>
                          </a:solidFill>
                          <a:effectLst/>
                          <a:latin typeface="+mn-lt"/>
                        </a:rPr>
                        <a:t>Company</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i="0" u="none" strike="noStrike" dirty="0" smtClean="0">
                          <a:solidFill>
                            <a:schemeClr val="dk1"/>
                          </a:solidFill>
                          <a:effectLst/>
                          <a:latin typeface="+mn-lt"/>
                        </a:rPr>
                        <a:t>Access</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i="0" u="none" strike="noStrike" dirty="0" smtClean="0">
                          <a:solidFill>
                            <a:srgbClr val="000000"/>
                          </a:solidFill>
                          <a:effectLst/>
                          <a:latin typeface="Calibri"/>
                        </a:rPr>
                        <a:t>Details</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i="0" u="none" strike="noStrike" dirty="0" smtClean="0">
                          <a:solidFill>
                            <a:srgbClr val="000000"/>
                          </a:solidFill>
                          <a:effectLst/>
                          <a:latin typeface="Calibri"/>
                        </a:rPr>
                        <a:t>Calendar</a:t>
                      </a:r>
                      <a:endParaRPr lang="en-GB" sz="1100" b="1"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err="1" smtClean="0">
                          <a:effectLst/>
                        </a:rPr>
                        <a:t>S.S.Smith</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smtClean="0">
                          <a:effectLst/>
                        </a:rPr>
                        <a:t>15987U12gyw£</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Dorset CC</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Administrator</a:t>
                      </a:r>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b="0" i="0" u="none" strike="noStrike" dirty="0" err="1" smtClean="0">
                          <a:solidFill>
                            <a:schemeClr val="dk1"/>
                          </a:solidFill>
                          <a:effectLst/>
                          <a:latin typeface="+mn-lt"/>
                        </a:rPr>
                        <a:t>A.R.Jones</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smtClean="0">
                          <a:effectLst/>
                        </a:rPr>
                        <a:t>1476554E45sfd&amp;</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Tesco</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Coordinator</a:t>
                      </a:r>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dirty="0" err="1" smtClean="0">
                          <a:effectLst/>
                        </a:rPr>
                        <a:t>P.Potts</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smtClean="0">
                          <a:effectLst/>
                        </a:rPr>
                        <a:t>57319M71nbs$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dirty="0" smtClean="0">
                          <a:solidFill>
                            <a:schemeClr val="dk1"/>
                          </a:solidFill>
                          <a:effectLst/>
                          <a:latin typeface="+mn-lt"/>
                        </a:rPr>
                        <a:t>Dorchester</a:t>
                      </a:r>
                      <a:r>
                        <a:rPr lang="en-GB" sz="1100" b="0" i="0" u="none" strike="noStrike" baseline="0" dirty="0" smtClean="0">
                          <a:solidFill>
                            <a:schemeClr val="dk1"/>
                          </a:solidFill>
                          <a:effectLst/>
                          <a:latin typeface="+mn-lt"/>
                        </a:rPr>
                        <a:t> Town Council</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dirty="0" smtClean="0">
                          <a:effectLst/>
                        </a:rPr>
                        <a:t>View Only</a:t>
                      </a:r>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r h="222591">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2054227" y="4464173"/>
            <a:ext cx="3508012"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a:rPr>
              <a:t>Only an Administrator can change access restrictions.</a:t>
            </a:r>
            <a:endParaRPr lang="en-GB" sz="1200" dirty="0">
              <a:solidFill>
                <a:prstClr val="black"/>
              </a:solidFill>
              <a:latin typeface="Calibri"/>
            </a:endParaRPr>
          </a:p>
        </p:txBody>
      </p:sp>
      <p:sp>
        <p:nvSpPr>
          <p:cNvPr id="68" name="Rectangle 67"/>
          <p:cNvSpPr/>
          <p:nvPr/>
        </p:nvSpPr>
        <p:spPr>
          <a:xfrm rot="5400000">
            <a:off x="5002958" y="766642"/>
            <a:ext cx="178292" cy="5998772"/>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69" name="Rectangle 68"/>
          <p:cNvSpPr/>
          <p:nvPr/>
        </p:nvSpPr>
        <p:spPr>
          <a:xfrm rot="5400000">
            <a:off x="2111541" y="3665664"/>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70" name="Rectangle 69"/>
          <p:cNvSpPr/>
          <p:nvPr/>
        </p:nvSpPr>
        <p:spPr>
          <a:xfrm rot="5400000" flipV="1">
            <a:off x="7894411" y="3665534"/>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71" name="Rectangle 70"/>
          <p:cNvSpPr/>
          <p:nvPr/>
        </p:nvSpPr>
        <p:spPr>
          <a:xfrm rot="5400000" flipV="1">
            <a:off x="2731972" y="3387791"/>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72" name="Rounded Rectangle 71"/>
          <p:cNvSpPr/>
          <p:nvPr/>
        </p:nvSpPr>
        <p:spPr>
          <a:xfrm>
            <a:off x="6969126" y="5417226"/>
            <a:ext cx="1595377"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Save User to Access List</a:t>
            </a:r>
            <a:endParaRPr lang="en-GB" sz="1100" b="1" dirty="0">
              <a:solidFill>
                <a:prstClr val="white"/>
              </a:solidFill>
            </a:endParaRPr>
          </a:p>
        </p:txBody>
      </p:sp>
      <p:sp>
        <p:nvSpPr>
          <p:cNvPr id="73" name="Rectangle 72"/>
          <p:cNvSpPr/>
          <p:nvPr/>
        </p:nvSpPr>
        <p:spPr>
          <a:xfrm>
            <a:off x="1998586" y="5865762"/>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Company</a:t>
            </a:r>
            <a:endParaRPr lang="en-GB" sz="1100" dirty="0">
              <a:solidFill>
                <a:prstClr val="black"/>
              </a:solidFill>
            </a:endParaRPr>
          </a:p>
        </p:txBody>
      </p:sp>
      <p:sp>
        <p:nvSpPr>
          <p:cNvPr id="74" name="Rectangle 73"/>
          <p:cNvSpPr/>
          <p:nvPr/>
        </p:nvSpPr>
        <p:spPr>
          <a:xfrm>
            <a:off x="2861423" y="5840455"/>
            <a:ext cx="1844501" cy="249915"/>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Dorset CC</a:t>
            </a:r>
            <a:endParaRPr lang="en-GB" sz="1100" dirty="0">
              <a:solidFill>
                <a:prstClr val="black"/>
              </a:solidFill>
            </a:endParaRPr>
          </a:p>
        </p:txBody>
      </p:sp>
      <p:sp>
        <p:nvSpPr>
          <p:cNvPr id="75" name="Rectangle 74"/>
          <p:cNvSpPr/>
          <p:nvPr/>
        </p:nvSpPr>
        <p:spPr>
          <a:xfrm>
            <a:off x="1998585" y="6148218"/>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Access</a:t>
            </a:r>
            <a:endParaRPr lang="en-GB" sz="1100" dirty="0">
              <a:solidFill>
                <a:prstClr val="black"/>
              </a:solidFill>
            </a:endParaRPr>
          </a:p>
        </p:txBody>
      </p:sp>
      <p:sp>
        <p:nvSpPr>
          <p:cNvPr id="76" name="Rectangle 75"/>
          <p:cNvSpPr/>
          <p:nvPr/>
        </p:nvSpPr>
        <p:spPr>
          <a:xfrm>
            <a:off x="2861422" y="6122911"/>
            <a:ext cx="1844501"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Administrator</a:t>
            </a:r>
            <a:endParaRPr lang="en-GB" sz="1100" dirty="0">
              <a:solidFill>
                <a:prstClr val="black"/>
              </a:solidFill>
            </a:endParaRPr>
          </a:p>
        </p:txBody>
      </p:sp>
      <p:sp>
        <p:nvSpPr>
          <p:cNvPr id="77" name="Rectangle 76"/>
          <p:cNvSpPr/>
          <p:nvPr/>
        </p:nvSpPr>
        <p:spPr>
          <a:xfrm>
            <a:off x="1991343" y="560637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Title</a:t>
            </a:r>
            <a:endParaRPr lang="en-GB" sz="1100" dirty="0">
              <a:solidFill>
                <a:prstClr val="black"/>
              </a:solidFill>
            </a:endParaRPr>
          </a:p>
        </p:txBody>
      </p:sp>
      <p:sp>
        <p:nvSpPr>
          <p:cNvPr id="78" name="Rectangle 77"/>
          <p:cNvSpPr/>
          <p:nvPr/>
        </p:nvSpPr>
        <p:spPr>
          <a:xfrm>
            <a:off x="2854180" y="5622112"/>
            <a:ext cx="476428" cy="184547"/>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Mr</a:t>
            </a:r>
            <a:endParaRPr lang="en-GB" sz="1100" dirty="0">
              <a:solidFill>
                <a:prstClr val="black"/>
              </a:solidFill>
            </a:endParaRPr>
          </a:p>
        </p:txBody>
      </p:sp>
      <p:sp>
        <p:nvSpPr>
          <p:cNvPr id="79" name="Rectangle 78"/>
          <p:cNvSpPr/>
          <p:nvPr/>
        </p:nvSpPr>
        <p:spPr>
          <a:xfrm>
            <a:off x="3366321" y="560637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First Name</a:t>
            </a:r>
            <a:endParaRPr lang="en-GB" sz="1100" dirty="0">
              <a:solidFill>
                <a:prstClr val="black"/>
              </a:solidFill>
            </a:endParaRPr>
          </a:p>
        </p:txBody>
      </p:sp>
      <p:sp>
        <p:nvSpPr>
          <p:cNvPr id="80" name="Rectangle 79"/>
          <p:cNvSpPr/>
          <p:nvPr/>
        </p:nvSpPr>
        <p:spPr>
          <a:xfrm>
            <a:off x="4184001" y="5614917"/>
            <a:ext cx="905728" cy="198936"/>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Sam</a:t>
            </a:r>
            <a:endParaRPr lang="en-GB" sz="1100" dirty="0">
              <a:solidFill>
                <a:prstClr val="black"/>
              </a:solidFill>
            </a:endParaRPr>
          </a:p>
        </p:txBody>
      </p:sp>
      <p:sp>
        <p:nvSpPr>
          <p:cNvPr id="81" name="Rectangle 80"/>
          <p:cNvSpPr/>
          <p:nvPr/>
        </p:nvSpPr>
        <p:spPr>
          <a:xfrm>
            <a:off x="4918193" y="560637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Surname</a:t>
            </a:r>
            <a:endParaRPr lang="en-GB" sz="1100" dirty="0">
              <a:solidFill>
                <a:prstClr val="black"/>
              </a:solidFill>
            </a:endParaRPr>
          </a:p>
        </p:txBody>
      </p:sp>
      <p:sp>
        <p:nvSpPr>
          <p:cNvPr id="82" name="Rectangle 81"/>
          <p:cNvSpPr/>
          <p:nvPr/>
        </p:nvSpPr>
        <p:spPr>
          <a:xfrm>
            <a:off x="5735873" y="5614917"/>
            <a:ext cx="1055776" cy="198936"/>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Smith</a:t>
            </a:r>
            <a:endParaRPr lang="en-GB" sz="1100" dirty="0">
              <a:solidFill>
                <a:prstClr val="black"/>
              </a:solidFill>
            </a:endParaRPr>
          </a:p>
        </p:txBody>
      </p:sp>
      <p:cxnSp>
        <p:nvCxnSpPr>
          <p:cNvPr id="83" name="Straight Connector 82"/>
          <p:cNvCxnSpPr/>
          <p:nvPr/>
        </p:nvCxnSpPr>
        <p:spPr>
          <a:xfrm>
            <a:off x="1935481" y="5180214"/>
            <a:ext cx="6773767" cy="0"/>
          </a:xfrm>
          <a:prstGeom prst="line">
            <a:avLst/>
          </a:prstGeom>
        </p:spPr>
        <p:style>
          <a:lnRef idx="2">
            <a:schemeClr val="dk1"/>
          </a:lnRef>
          <a:fillRef idx="0">
            <a:schemeClr val="dk1"/>
          </a:fillRef>
          <a:effectRef idx="1">
            <a:schemeClr val="dk1"/>
          </a:effectRef>
          <a:fontRef idx="minor">
            <a:schemeClr val="tx1"/>
          </a:fontRef>
        </p:style>
      </p:cxnSp>
      <p:sp>
        <p:nvSpPr>
          <p:cNvPr id="84" name="Rectangle 83"/>
          <p:cNvSpPr/>
          <p:nvPr/>
        </p:nvSpPr>
        <p:spPr>
          <a:xfrm>
            <a:off x="1991343" y="5347982"/>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User Ref.</a:t>
            </a:r>
            <a:endParaRPr lang="en-GB" sz="1100" dirty="0">
              <a:solidFill>
                <a:prstClr val="black"/>
              </a:solidFill>
            </a:endParaRPr>
          </a:p>
        </p:txBody>
      </p:sp>
      <p:sp>
        <p:nvSpPr>
          <p:cNvPr id="85" name="Rectangle 84"/>
          <p:cNvSpPr/>
          <p:nvPr/>
        </p:nvSpPr>
        <p:spPr>
          <a:xfrm>
            <a:off x="2854180" y="5322675"/>
            <a:ext cx="1844501"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15987U12gyw£</a:t>
            </a:r>
            <a:endParaRPr lang="en-GB" sz="1100" dirty="0">
              <a:solidFill>
                <a:prstClr val="black"/>
              </a:solidFill>
            </a:endParaRPr>
          </a:p>
        </p:txBody>
      </p:sp>
      <p:sp>
        <p:nvSpPr>
          <p:cNvPr id="86" name="Rounded Rectangle 85"/>
          <p:cNvSpPr/>
          <p:nvPr/>
        </p:nvSpPr>
        <p:spPr>
          <a:xfrm>
            <a:off x="6962854" y="5861249"/>
            <a:ext cx="1624955"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Delete </a:t>
            </a:r>
            <a:r>
              <a:rPr lang="en-GB" sz="1100" b="1" dirty="0">
                <a:solidFill>
                  <a:prstClr val="white"/>
                </a:solidFill>
              </a:rPr>
              <a:t>U</a:t>
            </a:r>
            <a:r>
              <a:rPr lang="en-GB" sz="1100" b="1" dirty="0" smtClean="0">
                <a:solidFill>
                  <a:prstClr val="white"/>
                </a:solidFill>
              </a:rPr>
              <a:t>ser </a:t>
            </a:r>
            <a:r>
              <a:rPr lang="en-GB" sz="1100" b="1" dirty="0">
                <a:solidFill>
                  <a:prstClr val="white"/>
                </a:solidFill>
              </a:rPr>
              <a:t>A</a:t>
            </a:r>
            <a:r>
              <a:rPr lang="en-GB" sz="1100" b="1" dirty="0" smtClean="0">
                <a:solidFill>
                  <a:prstClr val="white"/>
                </a:solidFill>
              </a:rPr>
              <a:t>ccess</a:t>
            </a:r>
            <a:endParaRPr lang="en-GB" sz="1100" b="1" dirty="0">
              <a:solidFill>
                <a:prstClr val="white"/>
              </a:solidFill>
            </a:endParaRPr>
          </a:p>
        </p:txBody>
      </p:sp>
      <p:sp>
        <p:nvSpPr>
          <p:cNvPr id="87" name="Rectangle 86"/>
          <p:cNvSpPr/>
          <p:nvPr/>
        </p:nvSpPr>
        <p:spPr>
          <a:xfrm>
            <a:off x="4522490" y="6144337"/>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88" name="TextBox 87"/>
          <p:cNvSpPr txBox="1"/>
          <p:nvPr/>
        </p:nvSpPr>
        <p:spPr>
          <a:xfrm>
            <a:off x="2054227" y="4681962"/>
            <a:ext cx="6413038" cy="461665"/>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a:rPr>
              <a:t>Standard access restrictions can be amended by clicking Radio Buttons in above Table.  Filled Button</a:t>
            </a:r>
          </a:p>
          <a:p>
            <a:pPr fontAlgn="auto">
              <a:spcBef>
                <a:spcPts val="0"/>
              </a:spcBef>
              <a:spcAft>
                <a:spcPts val="0"/>
              </a:spcAft>
            </a:pPr>
            <a:r>
              <a:rPr lang="en-GB" sz="1200" dirty="0">
                <a:solidFill>
                  <a:prstClr val="black"/>
                </a:solidFill>
                <a:latin typeface="Calibri"/>
              </a:rPr>
              <a:t>m</a:t>
            </a:r>
            <a:r>
              <a:rPr lang="en-GB" sz="1200" dirty="0" smtClean="0">
                <a:solidFill>
                  <a:prstClr val="black"/>
                </a:solidFill>
                <a:latin typeface="Calibri"/>
              </a:rPr>
              <a:t>eans full access, empty Button means viewing only.</a:t>
            </a:r>
            <a:endParaRPr lang="en-GB" sz="1200" dirty="0">
              <a:solidFill>
                <a:prstClr val="black"/>
              </a:solidFill>
              <a:latin typeface="Calibri"/>
            </a:endParaRPr>
          </a:p>
        </p:txBody>
      </p:sp>
      <p:sp>
        <p:nvSpPr>
          <p:cNvPr id="89" name="Rounded Rectangle 88"/>
          <p:cNvSpPr/>
          <p:nvPr/>
        </p:nvSpPr>
        <p:spPr>
          <a:xfrm>
            <a:off x="7108870" y="4261122"/>
            <a:ext cx="1481841"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Save Changes</a:t>
            </a:r>
            <a:endParaRPr lang="en-GB" sz="1100" b="1" dirty="0">
              <a:solidFill>
                <a:prstClr val="white"/>
              </a:solidFill>
            </a:endParaRPr>
          </a:p>
        </p:txBody>
      </p:sp>
      <p:sp>
        <p:nvSpPr>
          <p:cNvPr id="92" name="Oval 7"/>
          <p:cNvSpPr>
            <a:spLocks noChangeArrowheads="1"/>
          </p:cNvSpPr>
          <p:nvPr/>
        </p:nvSpPr>
        <p:spPr bwMode="auto">
          <a:xfrm>
            <a:off x="7054420" y="2118243"/>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3" name="Oval 8"/>
          <p:cNvSpPr>
            <a:spLocks noChangeArrowheads="1"/>
          </p:cNvSpPr>
          <p:nvPr/>
        </p:nvSpPr>
        <p:spPr bwMode="auto">
          <a:xfrm>
            <a:off x="7093918" y="2153340"/>
            <a:ext cx="78995" cy="7178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4" name="Oval 9"/>
          <p:cNvSpPr>
            <a:spLocks noChangeArrowheads="1"/>
          </p:cNvSpPr>
          <p:nvPr/>
        </p:nvSpPr>
        <p:spPr bwMode="auto">
          <a:xfrm>
            <a:off x="7054420" y="2325872"/>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5" name="Oval 9"/>
          <p:cNvSpPr>
            <a:spLocks noChangeArrowheads="1"/>
          </p:cNvSpPr>
          <p:nvPr/>
        </p:nvSpPr>
        <p:spPr bwMode="auto">
          <a:xfrm>
            <a:off x="7054420" y="2544402"/>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6" name="Oval 7"/>
          <p:cNvSpPr>
            <a:spLocks noChangeArrowheads="1"/>
          </p:cNvSpPr>
          <p:nvPr/>
        </p:nvSpPr>
        <p:spPr bwMode="auto">
          <a:xfrm>
            <a:off x="7658991" y="2118243"/>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7" name="Oval 8"/>
          <p:cNvSpPr>
            <a:spLocks noChangeArrowheads="1"/>
          </p:cNvSpPr>
          <p:nvPr/>
        </p:nvSpPr>
        <p:spPr bwMode="auto">
          <a:xfrm>
            <a:off x="7698489" y="2153340"/>
            <a:ext cx="78995" cy="7178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8" name="Oval 9"/>
          <p:cNvSpPr>
            <a:spLocks noChangeArrowheads="1"/>
          </p:cNvSpPr>
          <p:nvPr/>
        </p:nvSpPr>
        <p:spPr bwMode="auto">
          <a:xfrm>
            <a:off x="7658991" y="2325872"/>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9" name="Oval 9"/>
          <p:cNvSpPr>
            <a:spLocks noChangeArrowheads="1"/>
          </p:cNvSpPr>
          <p:nvPr/>
        </p:nvSpPr>
        <p:spPr bwMode="auto">
          <a:xfrm>
            <a:off x="7658991" y="2544402"/>
            <a:ext cx="157990"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00" name="Oval 8"/>
          <p:cNvSpPr>
            <a:spLocks noChangeArrowheads="1"/>
          </p:cNvSpPr>
          <p:nvPr/>
        </p:nvSpPr>
        <p:spPr bwMode="auto">
          <a:xfrm>
            <a:off x="7700002" y="2359854"/>
            <a:ext cx="78995" cy="7178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01" name="Rectangle 100"/>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02" name="Rectangle 101"/>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07" name="Rectangle 106"/>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08" name="Rectangle 107"/>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09" name="Rectangle 108"/>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10" name="Rectangle 109"/>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11" name="Rectangle 110"/>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12" name="Rectangle 111"/>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13" name="Rectangle 112"/>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14" name="Rectangle 113">
            <a:hlinkClick r:id="rId17"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116" name="Rectangle 115"/>
          <p:cNvSpPr/>
          <p:nvPr/>
        </p:nvSpPr>
        <p:spPr>
          <a:xfrm>
            <a:off x="4505474" y="5351906"/>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15" name="Rectangle 114"/>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117" name="Rectangle 116"/>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118" name="Rectangle 117"/>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119" name="Rectangle 118"/>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120" name="Rectangle 119"/>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121" name="Rectangle 120"/>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extLst>
      <p:ext uri="{BB962C8B-B14F-4D97-AF65-F5344CB8AC3E}">
        <p14:creationId xmlns:p14="http://schemas.microsoft.com/office/powerpoint/2010/main" val="102833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Calendar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4"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5"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6"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Settings</a:t>
              </a:r>
              <a:endParaRPr lang="en-US"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7"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2915816" y="569005"/>
            <a:ext cx="5184576"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31" name="Rectangle 30"/>
          <p:cNvSpPr/>
          <p:nvPr/>
        </p:nvSpPr>
        <p:spPr>
          <a:xfrm>
            <a:off x="2005422" y="2454040"/>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Event Type</a:t>
            </a:r>
            <a:endParaRPr lang="en-GB" sz="1100" dirty="0">
              <a:solidFill>
                <a:prstClr val="black"/>
              </a:solidFill>
            </a:endParaRPr>
          </a:p>
        </p:txBody>
      </p:sp>
      <p:sp>
        <p:nvSpPr>
          <p:cNvPr id="52" name="Rectangle 51"/>
          <p:cNvSpPr/>
          <p:nvPr/>
        </p:nvSpPr>
        <p:spPr>
          <a:xfrm>
            <a:off x="2857897" y="2454040"/>
            <a:ext cx="2219428"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Site Meeting</a:t>
            </a:r>
            <a:endParaRPr lang="en-GB" sz="1100" dirty="0">
              <a:solidFill>
                <a:prstClr val="black"/>
              </a:solidFill>
            </a:endParaRPr>
          </a:p>
        </p:txBody>
      </p:sp>
      <p:sp>
        <p:nvSpPr>
          <p:cNvPr id="53" name="Rectangle 52"/>
          <p:cNvSpPr/>
          <p:nvPr/>
        </p:nvSpPr>
        <p:spPr>
          <a:xfrm>
            <a:off x="2008540" y="2733105"/>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Title/Location</a:t>
            </a:r>
            <a:endParaRPr lang="en-GB" sz="1100" dirty="0">
              <a:solidFill>
                <a:prstClr val="black"/>
              </a:solidFill>
            </a:endParaRPr>
          </a:p>
        </p:txBody>
      </p:sp>
      <p:sp>
        <p:nvSpPr>
          <p:cNvPr id="54" name="Rectangle 53"/>
          <p:cNvSpPr/>
          <p:nvPr/>
        </p:nvSpPr>
        <p:spPr>
          <a:xfrm>
            <a:off x="2861015" y="2733105"/>
            <a:ext cx="2219428"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Tesco Dorchester</a:t>
            </a:r>
            <a:endParaRPr lang="en-GB" sz="1100" dirty="0">
              <a:solidFill>
                <a:prstClr val="black"/>
              </a:solidFill>
            </a:endParaRPr>
          </a:p>
        </p:txBody>
      </p:sp>
      <p:sp>
        <p:nvSpPr>
          <p:cNvPr id="55" name="Rectangle 54"/>
          <p:cNvSpPr/>
          <p:nvPr/>
        </p:nvSpPr>
        <p:spPr>
          <a:xfrm>
            <a:off x="2001689" y="3031777"/>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Notes</a:t>
            </a:r>
            <a:endParaRPr lang="en-GB" sz="1100" dirty="0">
              <a:solidFill>
                <a:prstClr val="black"/>
              </a:solidFill>
            </a:endParaRPr>
          </a:p>
        </p:txBody>
      </p:sp>
      <p:sp>
        <p:nvSpPr>
          <p:cNvPr id="56" name="Rectangle 55"/>
          <p:cNvSpPr/>
          <p:nvPr/>
        </p:nvSpPr>
        <p:spPr>
          <a:xfrm>
            <a:off x="2854164" y="3031776"/>
            <a:ext cx="2219428" cy="1014462"/>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fontAlgn="auto">
              <a:spcBef>
                <a:spcPts val="0"/>
              </a:spcBef>
              <a:spcAft>
                <a:spcPts val="0"/>
              </a:spcAft>
            </a:pPr>
            <a:r>
              <a:rPr lang="en-GB" sz="1100" dirty="0" smtClean="0">
                <a:solidFill>
                  <a:prstClr val="black"/>
                </a:solidFill>
              </a:rPr>
              <a:t>Meeting with Anne Jones to discuss the questions required within Staff Questionnaire and how to encourage car sharing .</a:t>
            </a:r>
            <a:endParaRPr lang="en-GB" sz="1100" dirty="0">
              <a:solidFill>
                <a:prstClr val="black"/>
              </a:solidFill>
            </a:endParaRPr>
          </a:p>
        </p:txBody>
      </p:sp>
      <p:sp>
        <p:nvSpPr>
          <p:cNvPr id="103" name="Rectangle 102"/>
          <p:cNvSpPr/>
          <p:nvPr/>
        </p:nvSpPr>
        <p:spPr>
          <a:xfrm>
            <a:off x="5268418" y="1583103"/>
            <a:ext cx="2860905" cy="208823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04" name="Rectangle 103"/>
          <p:cNvSpPr/>
          <p:nvPr/>
        </p:nvSpPr>
        <p:spPr>
          <a:xfrm>
            <a:off x="5268416" y="1583102"/>
            <a:ext cx="2860907" cy="30741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b="1" dirty="0" smtClean="0">
                <a:solidFill>
                  <a:prstClr val="white"/>
                </a:solidFill>
              </a:rPr>
              <a:t>Events Calendar</a:t>
            </a:r>
          </a:p>
          <a:p>
            <a:pPr algn="ctr" fontAlgn="auto">
              <a:spcBef>
                <a:spcPts val="0"/>
              </a:spcBef>
              <a:spcAft>
                <a:spcPts val="0"/>
              </a:spcAft>
            </a:pPr>
            <a:r>
              <a:rPr lang="en-GB" sz="1050" dirty="0" smtClean="0">
                <a:solidFill>
                  <a:prstClr val="white"/>
                </a:solidFill>
              </a:rPr>
              <a:t>Double click day to list days events</a:t>
            </a:r>
            <a:endParaRPr lang="en-GB" sz="1050" dirty="0">
              <a:solidFill>
                <a:prstClr val="white"/>
              </a:solidFill>
            </a:endParaRPr>
          </a:p>
        </p:txBody>
      </p:sp>
      <p:graphicFrame>
        <p:nvGraphicFramePr>
          <p:cNvPr id="105" name="Table 104"/>
          <p:cNvGraphicFramePr>
            <a:graphicFrameLocks noGrp="1"/>
          </p:cNvGraphicFramePr>
          <p:nvPr>
            <p:extLst>
              <p:ext uri="{D42A27DB-BD31-4B8C-83A1-F6EECF244321}">
                <p14:modId xmlns:p14="http://schemas.microsoft.com/office/powerpoint/2010/main" val="2937662847"/>
              </p:ext>
            </p:extLst>
          </p:nvPr>
        </p:nvGraphicFramePr>
        <p:xfrm>
          <a:off x="5365370" y="2015151"/>
          <a:ext cx="2667000" cy="1533525"/>
        </p:xfrm>
        <a:graphic>
          <a:graphicData uri="http://schemas.openxmlformats.org/drawingml/2006/table">
            <a:tbl>
              <a:tblPr/>
              <a:tblGrid>
                <a:gridCol w="381000"/>
                <a:gridCol w="381000"/>
                <a:gridCol w="381000"/>
                <a:gridCol w="381000"/>
                <a:gridCol w="381000"/>
                <a:gridCol w="381000"/>
                <a:gridCol w="381000"/>
              </a:tblGrid>
              <a:tr h="200025">
                <a:tc>
                  <a:txBody>
                    <a:bodyPr/>
                    <a:lstStyle/>
                    <a:p>
                      <a:pPr algn="ctr" fontAlgn="b"/>
                      <a:r>
                        <a:rPr lang="en-GB" sz="1100" b="0" i="0" u="none" strike="noStrike" dirty="0">
                          <a:solidFill>
                            <a:srgbClr val="000000"/>
                          </a:solidFill>
                          <a:effectLst/>
                          <a:latin typeface="Webdings"/>
                        </a:rPr>
                        <a:t>3</a:t>
                      </a:r>
                    </a:p>
                  </a:txBody>
                  <a:tcPr marL="9525" marR="9525" marT="9525" marB="0" anchor="b">
                    <a:lnL>
                      <a:noFill/>
                    </a:lnL>
                    <a:lnR>
                      <a:noFill/>
                    </a:lnR>
                    <a:lnT>
                      <a:noFill/>
                    </a:lnT>
                    <a:lnB>
                      <a:noFill/>
                    </a:lnB>
                  </a:tcPr>
                </a:tc>
                <a:tc gridSpan="5">
                  <a:txBody>
                    <a:bodyPr/>
                    <a:lstStyle/>
                    <a:p>
                      <a:pPr algn="ctr" fontAlgn="b"/>
                      <a:r>
                        <a:rPr lang="en-GB" sz="1100" b="0" i="0" u="none" strike="noStrike" dirty="0">
                          <a:solidFill>
                            <a:srgbClr val="000000"/>
                          </a:solidFill>
                          <a:effectLst/>
                          <a:latin typeface="Calibri"/>
                        </a:rPr>
                        <a:t>October</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0" i="0" u="none" strike="noStrike">
                          <a:solidFill>
                            <a:srgbClr val="000000"/>
                          </a:solidFill>
                          <a:effectLst/>
                          <a:latin typeface="Webdings"/>
                        </a:rPr>
                        <a:t>4</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000000"/>
                          </a:solidFill>
                          <a:effectLst/>
                          <a:latin typeface="Calibri"/>
                        </a:rPr>
                        <a:t>Mo</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Tu</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We</a:t>
                      </a:r>
                    </a:p>
                  </a:txBody>
                  <a:tcPr marL="9525" marR="9525" marT="9525" marB="0" anchor="b">
                    <a:lnL>
                      <a:noFill/>
                    </a:lnL>
                    <a:lnR>
                      <a:noFill/>
                    </a:lnR>
                    <a:lnT>
                      <a:noFill/>
                    </a:lnT>
                    <a:lnB>
                      <a:noFill/>
                    </a:lnB>
                  </a:tcPr>
                </a:tc>
                <a:tc>
                  <a:txBody>
                    <a:bodyPr/>
                    <a:lstStyle/>
                    <a:p>
                      <a:pPr algn="ctr" fontAlgn="b"/>
                      <a:r>
                        <a:rPr lang="en-GB" sz="1100" b="0" i="0" u="none" strike="noStrike" dirty="0" err="1">
                          <a:solidFill>
                            <a:srgbClr val="000000"/>
                          </a:solidFill>
                          <a:effectLst/>
                          <a:latin typeface="Calibri"/>
                        </a:rPr>
                        <a:t>Th</a:t>
                      </a:r>
                      <a:endParaRPr lang="en-GB"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Fr</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Sa</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Su</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A6A6A6"/>
                          </a:solidFill>
                          <a:effectLst/>
                          <a:latin typeface="Calibri"/>
                        </a:rPr>
                        <a:t>30</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1</a:t>
                      </a:r>
                    </a:p>
                  </a:txBody>
                  <a:tcPr marL="9525" marR="9525" marT="9525" marB="0" anchor="b">
                    <a:lnL>
                      <a:noFill/>
                    </a:lnL>
                    <a:lnR>
                      <a:noFill/>
                    </a:lnR>
                    <a:lnT>
                      <a:noFill/>
                    </a:lnT>
                    <a:lnB>
                      <a:noFill/>
                    </a:lnB>
                    <a:solidFill>
                      <a:schemeClr val="bg2">
                        <a:lumMod val="50000"/>
                      </a:schemeClr>
                    </a:solidFill>
                  </a:tcPr>
                </a:tc>
                <a:tc>
                  <a:txBody>
                    <a:bodyPr/>
                    <a:lstStyle/>
                    <a:p>
                      <a:pPr algn="ctr" fontAlgn="b"/>
                      <a:r>
                        <a:rPr lang="en-GB" sz="11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6</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000000"/>
                          </a:solidFill>
                          <a:effectLst/>
                          <a:latin typeface="Calibri"/>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8</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10</a:t>
                      </a:r>
                    </a:p>
                  </a:txBody>
                  <a:tcPr marL="9525" marR="9525" marT="9525" marB="0" anchor="b">
                    <a:lnL>
                      <a:noFill/>
                    </a:lnL>
                    <a:lnR>
                      <a:noFill/>
                    </a:lnR>
                    <a:lnT>
                      <a:noFill/>
                    </a:lnT>
                    <a:lnB>
                      <a:noFill/>
                    </a:lnB>
                    <a:solidFill>
                      <a:schemeClr val="accent6">
                        <a:lumMod val="75000"/>
                      </a:schemeClr>
                    </a:solidFill>
                  </a:tcPr>
                </a:tc>
                <a:tc>
                  <a:txBody>
                    <a:bodyPr/>
                    <a:lstStyle/>
                    <a:p>
                      <a:pPr algn="ctr" fontAlgn="b"/>
                      <a:r>
                        <a:rPr lang="en-GB" sz="1100" b="0"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13</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15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19</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20</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000000"/>
                          </a:solidFill>
                          <a:effectLst/>
                          <a:latin typeface="Calibri"/>
                        </a:rPr>
                        <a:t>21</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22</a:t>
                      </a:r>
                    </a:p>
                  </a:txBody>
                  <a:tcPr marL="9525" marR="9525" marT="9525" marB="0" anchor="b">
                    <a:lnL>
                      <a:noFill/>
                    </a:lnL>
                    <a:lnR>
                      <a:noFill/>
                    </a:lnR>
                    <a:lnT>
                      <a:noFill/>
                    </a:lnT>
                    <a:lnB>
                      <a:noFill/>
                    </a:lnB>
                    <a:solidFill>
                      <a:schemeClr val="accent6">
                        <a:lumMod val="75000"/>
                      </a:schemeClr>
                    </a:solidFill>
                  </a:tcPr>
                </a:tc>
                <a:tc>
                  <a:txBody>
                    <a:bodyPr/>
                    <a:lstStyle/>
                    <a:p>
                      <a:pPr algn="ctr" fontAlgn="b"/>
                      <a:r>
                        <a:rPr lang="en-GB" sz="1100" b="0" i="0" u="none" strike="noStrike" dirty="0">
                          <a:solidFill>
                            <a:srgbClr val="000000"/>
                          </a:solidFill>
                          <a:effectLst/>
                          <a:latin typeface="Calibri"/>
                        </a:rPr>
                        <a:t>23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24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25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26</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27</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a:rPr>
                        <a:t>29</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a:rPr>
                        <a:t>31</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2</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3</a:t>
                      </a:r>
                    </a:p>
                  </a:txBody>
                  <a:tcPr marL="9525" marR="9525" marT="9525" marB="0" anchor="b">
                    <a:lnL>
                      <a:noFill/>
                    </a:lnL>
                    <a:lnR>
                      <a:noFill/>
                    </a:lnR>
                    <a:lnT>
                      <a:noFill/>
                    </a:lnT>
                    <a:lnB>
                      <a:noFill/>
                    </a:lnB>
                  </a:tcPr>
                </a:tc>
              </a:tr>
              <a:tr h="190500">
                <a:tc>
                  <a:txBody>
                    <a:bodyPr/>
                    <a:lstStyle/>
                    <a:p>
                      <a:pPr algn="ctr" fontAlgn="b"/>
                      <a:r>
                        <a:rPr lang="en-GB" sz="1100" b="0" i="0" u="none" strike="noStrike">
                          <a:solidFill>
                            <a:srgbClr val="A6A6A6"/>
                          </a:solidFill>
                          <a:effectLst/>
                          <a:latin typeface="Calibri"/>
                        </a:rPr>
                        <a:t>4</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6</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8</a:t>
                      </a:r>
                    </a:p>
                  </a:txBody>
                  <a:tcPr marL="9525" marR="9525" marT="9525" marB="0" anchor="b">
                    <a:lnL>
                      <a:noFill/>
                    </a:lnL>
                    <a:lnR>
                      <a:noFill/>
                    </a:lnR>
                    <a:lnT>
                      <a:noFill/>
                    </a:lnT>
                    <a:lnB>
                      <a:noFill/>
                    </a:lnB>
                  </a:tcPr>
                </a:tc>
                <a:tc>
                  <a:txBody>
                    <a:bodyPr/>
                    <a:lstStyle/>
                    <a:p>
                      <a:pPr algn="ctr" fontAlgn="b"/>
                      <a:r>
                        <a:rPr lang="en-GB" sz="1100" b="0" i="0" u="none" strike="noStrike">
                          <a:solidFill>
                            <a:srgbClr val="A6A6A6"/>
                          </a:solidFill>
                          <a:effectLst/>
                          <a:latin typeface="Calibri"/>
                        </a:rPr>
                        <a:t>9</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A6A6A6"/>
                          </a:solidFill>
                          <a:effectLst/>
                          <a:latin typeface="Calibri"/>
                        </a:rPr>
                        <a:t>10</a:t>
                      </a:r>
                    </a:p>
                  </a:txBody>
                  <a:tcPr marL="9525" marR="9525" marT="9525" marB="0" anchor="b">
                    <a:lnL>
                      <a:noFill/>
                    </a:lnL>
                    <a:lnR>
                      <a:noFill/>
                    </a:lnR>
                    <a:lnT>
                      <a:noFill/>
                    </a:lnT>
                    <a:lnB>
                      <a:noFill/>
                    </a:lnB>
                  </a:tcPr>
                </a:tc>
              </a:tr>
            </a:tbl>
          </a:graphicData>
        </a:graphic>
      </p:graphicFrame>
      <p:sp>
        <p:nvSpPr>
          <p:cNvPr id="106" name="Rectangle 105"/>
          <p:cNvSpPr/>
          <p:nvPr/>
        </p:nvSpPr>
        <p:spPr>
          <a:xfrm>
            <a:off x="2008019" y="1909491"/>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Date</a:t>
            </a:r>
            <a:endParaRPr lang="en-GB" sz="1100" dirty="0">
              <a:solidFill>
                <a:prstClr val="black"/>
              </a:solidFill>
            </a:endParaRPr>
          </a:p>
        </p:txBody>
      </p:sp>
      <p:sp>
        <p:nvSpPr>
          <p:cNvPr id="107" name="Rectangle 106"/>
          <p:cNvSpPr/>
          <p:nvPr/>
        </p:nvSpPr>
        <p:spPr>
          <a:xfrm>
            <a:off x="2860494" y="1909491"/>
            <a:ext cx="1076707"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10 October 2013</a:t>
            </a:r>
            <a:endParaRPr lang="en-GB" sz="1100" dirty="0">
              <a:solidFill>
                <a:prstClr val="black"/>
              </a:solidFill>
            </a:endParaRPr>
          </a:p>
        </p:txBody>
      </p:sp>
      <p:sp>
        <p:nvSpPr>
          <p:cNvPr id="108" name="Rectangle 107"/>
          <p:cNvSpPr/>
          <p:nvPr/>
        </p:nvSpPr>
        <p:spPr>
          <a:xfrm>
            <a:off x="2008019" y="2178738"/>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Originator</a:t>
            </a:r>
            <a:endParaRPr lang="en-GB" sz="1100" dirty="0">
              <a:solidFill>
                <a:prstClr val="black"/>
              </a:solidFill>
            </a:endParaRPr>
          </a:p>
        </p:txBody>
      </p:sp>
      <p:sp>
        <p:nvSpPr>
          <p:cNvPr id="109" name="Rectangle 108"/>
          <p:cNvSpPr/>
          <p:nvPr/>
        </p:nvSpPr>
        <p:spPr>
          <a:xfrm>
            <a:off x="2860494" y="2178738"/>
            <a:ext cx="221309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Sam Smith (LATPO)</a:t>
            </a:r>
            <a:endParaRPr lang="en-GB" sz="1100" dirty="0">
              <a:solidFill>
                <a:prstClr val="black"/>
              </a:solidFill>
            </a:endParaRPr>
          </a:p>
        </p:txBody>
      </p:sp>
      <p:sp>
        <p:nvSpPr>
          <p:cNvPr id="110" name="Rectangle 109"/>
          <p:cNvSpPr/>
          <p:nvPr/>
        </p:nvSpPr>
        <p:spPr>
          <a:xfrm>
            <a:off x="4062622" y="1909491"/>
            <a:ext cx="4574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Time</a:t>
            </a:r>
            <a:endParaRPr lang="en-GB" sz="1100" dirty="0">
              <a:solidFill>
                <a:prstClr val="black"/>
              </a:solidFill>
            </a:endParaRPr>
          </a:p>
        </p:txBody>
      </p:sp>
      <p:sp>
        <p:nvSpPr>
          <p:cNvPr id="111" name="Rectangle 110"/>
          <p:cNvSpPr/>
          <p:nvPr/>
        </p:nvSpPr>
        <p:spPr>
          <a:xfrm>
            <a:off x="4535239" y="1909491"/>
            <a:ext cx="538353" cy="2160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10:30</a:t>
            </a:r>
            <a:endParaRPr lang="en-GB" sz="1100" dirty="0">
              <a:solidFill>
                <a:prstClr val="black"/>
              </a:solidFill>
            </a:endParaRPr>
          </a:p>
        </p:txBody>
      </p:sp>
      <p:sp>
        <p:nvSpPr>
          <p:cNvPr id="112" name="Rectangle 111"/>
          <p:cNvSpPr/>
          <p:nvPr/>
        </p:nvSpPr>
        <p:spPr>
          <a:xfrm>
            <a:off x="6411949" y="4088177"/>
            <a:ext cx="1728192" cy="2334387"/>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13" name="Rectangle 112"/>
          <p:cNvSpPr/>
          <p:nvPr/>
        </p:nvSpPr>
        <p:spPr>
          <a:xfrm>
            <a:off x="6411948" y="4088178"/>
            <a:ext cx="1728193" cy="37661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Events</a:t>
            </a:r>
          </a:p>
          <a:p>
            <a:pPr algn="ctr" fontAlgn="auto">
              <a:spcBef>
                <a:spcPts val="0"/>
              </a:spcBef>
              <a:spcAft>
                <a:spcPts val="0"/>
              </a:spcAft>
            </a:pPr>
            <a:r>
              <a:rPr lang="en-GB" sz="1050" dirty="0" smtClean="0">
                <a:solidFill>
                  <a:prstClr val="white"/>
                </a:solidFill>
              </a:rPr>
              <a:t>Double click event to view</a:t>
            </a:r>
            <a:endParaRPr lang="en-GB" sz="1050" dirty="0">
              <a:solidFill>
                <a:prstClr val="white"/>
              </a:solidFill>
            </a:endParaRPr>
          </a:p>
        </p:txBody>
      </p:sp>
      <p:sp>
        <p:nvSpPr>
          <p:cNvPr id="114" name="TextBox 113"/>
          <p:cNvSpPr txBox="1"/>
          <p:nvPr/>
        </p:nvSpPr>
        <p:spPr>
          <a:xfrm>
            <a:off x="6411948" y="4503808"/>
            <a:ext cx="1728193" cy="1815882"/>
          </a:xfrm>
          <a:prstGeom prst="rect">
            <a:avLst/>
          </a:prstGeom>
          <a:noFill/>
        </p:spPr>
        <p:txBody>
          <a:bodyPr wrap="square" rtlCol="0">
            <a:spAutoFit/>
          </a:bodyPr>
          <a:lstStyle/>
          <a:p>
            <a:pPr fontAlgn="auto">
              <a:spcBef>
                <a:spcPts val="0"/>
              </a:spcBef>
              <a:spcAft>
                <a:spcPts val="0"/>
              </a:spcAft>
            </a:pPr>
            <a:r>
              <a:rPr lang="en-GB" sz="800" u="sng" dirty="0" smtClean="0">
                <a:solidFill>
                  <a:prstClr val="black"/>
                </a:solidFill>
                <a:latin typeface="Calibri"/>
              </a:rPr>
              <a:t>01-10-2013</a:t>
            </a:r>
          </a:p>
          <a:p>
            <a:pPr fontAlgn="auto">
              <a:spcBef>
                <a:spcPts val="0"/>
              </a:spcBef>
              <a:spcAft>
                <a:spcPts val="0"/>
              </a:spcAft>
            </a:pPr>
            <a:endParaRPr lang="en-GB" sz="800" u="sng" dirty="0">
              <a:solidFill>
                <a:prstClr val="black"/>
              </a:solidFill>
              <a:latin typeface="Calibri"/>
            </a:endParaRPr>
          </a:p>
          <a:p>
            <a:pPr fontAlgn="auto">
              <a:spcBef>
                <a:spcPts val="0"/>
              </a:spcBef>
              <a:spcAft>
                <a:spcPts val="0"/>
              </a:spcAft>
            </a:pPr>
            <a:r>
              <a:rPr lang="en-GB" sz="800" dirty="0" smtClean="0">
                <a:solidFill>
                  <a:prstClr val="black"/>
                </a:solidFill>
                <a:latin typeface="Calibri"/>
              </a:rPr>
              <a:t>09:32      Site Audit Completed</a:t>
            </a:r>
          </a:p>
          <a:p>
            <a:pPr fontAlgn="auto">
              <a:spcBef>
                <a:spcPts val="0"/>
              </a:spcBef>
              <a:spcAft>
                <a:spcPts val="0"/>
              </a:spcAft>
            </a:pPr>
            <a:endParaRPr lang="en-GB" sz="800" dirty="0">
              <a:solidFill>
                <a:prstClr val="black"/>
              </a:solidFill>
              <a:latin typeface="Calibri"/>
            </a:endParaRPr>
          </a:p>
          <a:p>
            <a:pPr fontAlgn="auto">
              <a:spcBef>
                <a:spcPts val="0"/>
              </a:spcBef>
              <a:spcAft>
                <a:spcPts val="0"/>
              </a:spcAft>
            </a:pPr>
            <a:r>
              <a:rPr lang="en-GB" sz="800" dirty="0" smtClean="0">
                <a:solidFill>
                  <a:prstClr val="black"/>
                </a:solidFill>
                <a:latin typeface="Calibri"/>
              </a:rPr>
              <a:t>11:00      Postcode Data   Sarah Smyth</a:t>
            </a:r>
          </a:p>
          <a:p>
            <a:pPr fontAlgn="auto">
              <a:spcBef>
                <a:spcPts val="0"/>
              </a:spcBef>
              <a:spcAft>
                <a:spcPts val="0"/>
              </a:spcAft>
            </a:pPr>
            <a:endParaRPr lang="en-GB" sz="800" u="sng" dirty="0">
              <a:solidFill>
                <a:prstClr val="black"/>
              </a:solidFill>
              <a:latin typeface="Calibri"/>
            </a:endParaRPr>
          </a:p>
          <a:p>
            <a:pPr fontAlgn="auto">
              <a:spcBef>
                <a:spcPts val="0"/>
              </a:spcBef>
              <a:spcAft>
                <a:spcPts val="0"/>
              </a:spcAft>
            </a:pPr>
            <a:r>
              <a:rPr lang="en-GB" sz="800" b="1" u="sng" dirty="0" smtClean="0">
                <a:solidFill>
                  <a:srgbClr val="F79646">
                    <a:lumMod val="75000"/>
                  </a:srgbClr>
                </a:solidFill>
                <a:latin typeface="Calibri"/>
              </a:rPr>
              <a:t>10-10-2013</a:t>
            </a:r>
          </a:p>
          <a:p>
            <a:pPr fontAlgn="auto">
              <a:spcBef>
                <a:spcPts val="0"/>
              </a:spcBef>
              <a:spcAft>
                <a:spcPts val="0"/>
              </a:spcAft>
            </a:pPr>
            <a:endParaRPr lang="en-GB" sz="800" dirty="0">
              <a:solidFill>
                <a:prstClr val="black"/>
              </a:solidFill>
              <a:latin typeface="Calibri"/>
            </a:endParaRPr>
          </a:p>
          <a:p>
            <a:pPr fontAlgn="auto">
              <a:spcBef>
                <a:spcPts val="0"/>
              </a:spcBef>
              <a:spcAft>
                <a:spcPts val="0"/>
              </a:spcAft>
            </a:pPr>
            <a:r>
              <a:rPr lang="en-GB" sz="800" dirty="0" smtClean="0">
                <a:solidFill>
                  <a:prstClr val="black"/>
                </a:solidFill>
                <a:latin typeface="Calibri"/>
              </a:rPr>
              <a:t>10:30      Site Meeting </a:t>
            </a:r>
          </a:p>
          <a:p>
            <a:pPr fontAlgn="auto">
              <a:spcBef>
                <a:spcPts val="0"/>
              </a:spcBef>
              <a:spcAft>
                <a:spcPts val="0"/>
              </a:spcAft>
            </a:pPr>
            <a:r>
              <a:rPr lang="en-GB" sz="800" dirty="0">
                <a:solidFill>
                  <a:prstClr val="black"/>
                </a:solidFill>
                <a:latin typeface="Calibri"/>
              </a:rPr>
              <a:t> </a:t>
            </a:r>
            <a:r>
              <a:rPr lang="en-GB" sz="800" dirty="0" smtClean="0">
                <a:solidFill>
                  <a:prstClr val="black"/>
                </a:solidFill>
                <a:latin typeface="Calibri"/>
              </a:rPr>
              <a:t>                 Tesco Dorchester</a:t>
            </a:r>
          </a:p>
          <a:p>
            <a:pPr fontAlgn="auto">
              <a:spcBef>
                <a:spcPts val="0"/>
              </a:spcBef>
              <a:spcAft>
                <a:spcPts val="0"/>
              </a:spcAft>
            </a:pPr>
            <a:endParaRPr lang="en-GB" sz="800" dirty="0">
              <a:solidFill>
                <a:prstClr val="black"/>
              </a:solidFill>
              <a:latin typeface="Calibri"/>
            </a:endParaRPr>
          </a:p>
          <a:p>
            <a:pPr fontAlgn="auto">
              <a:spcBef>
                <a:spcPts val="0"/>
              </a:spcBef>
              <a:spcAft>
                <a:spcPts val="0"/>
              </a:spcAft>
            </a:pPr>
            <a:r>
              <a:rPr lang="en-GB" sz="800" u="sng" dirty="0" smtClean="0">
                <a:solidFill>
                  <a:prstClr val="black"/>
                </a:solidFill>
                <a:latin typeface="Calibri"/>
              </a:rPr>
              <a:t>22-10-2013</a:t>
            </a:r>
          </a:p>
          <a:p>
            <a:pPr fontAlgn="auto">
              <a:spcBef>
                <a:spcPts val="0"/>
              </a:spcBef>
              <a:spcAft>
                <a:spcPts val="0"/>
              </a:spcAft>
            </a:pPr>
            <a:endParaRPr lang="en-GB" sz="800" dirty="0">
              <a:solidFill>
                <a:prstClr val="black"/>
              </a:solidFill>
              <a:latin typeface="Calibri"/>
            </a:endParaRPr>
          </a:p>
          <a:p>
            <a:pPr fontAlgn="auto">
              <a:spcBef>
                <a:spcPts val="0"/>
              </a:spcBef>
              <a:spcAft>
                <a:spcPts val="0"/>
              </a:spcAft>
            </a:pPr>
            <a:r>
              <a:rPr lang="en-GB" sz="800" dirty="0" smtClean="0">
                <a:solidFill>
                  <a:prstClr val="black"/>
                </a:solidFill>
                <a:latin typeface="Calibri"/>
              </a:rPr>
              <a:t>09:30       Post Staff Q..   Anne Jones</a:t>
            </a:r>
            <a:endParaRPr lang="en-GB" sz="800" dirty="0">
              <a:solidFill>
                <a:prstClr val="black"/>
              </a:solidFill>
              <a:latin typeface="Calibri"/>
            </a:endParaRPr>
          </a:p>
        </p:txBody>
      </p:sp>
      <p:sp>
        <p:nvSpPr>
          <p:cNvPr id="123" name="Rectangle 122"/>
          <p:cNvSpPr/>
          <p:nvPr/>
        </p:nvSpPr>
        <p:spPr>
          <a:xfrm>
            <a:off x="2015056" y="4072918"/>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Notified</a:t>
            </a:r>
            <a:endParaRPr lang="en-GB" sz="1100" dirty="0">
              <a:solidFill>
                <a:prstClr val="black"/>
              </a:solidFill>
            </a:endParaRPr>
          </a:p>
        </p:txBody>
      </p:sp>
      <p:sp>
        <p:nvSpPr>
          <p:cNvPr id="124" name="Rectangle 123"/>
          <p:cNvSpPr/>
          <p:nvPr/>
        </p:nvSpPr>
        <p:spPr>
          <a:xfrm>
            <a:off x="2867530" y="4072918"/>
            <a:ext cx="3265731" cy="63457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fontAlgn="auto">
              <a:spcBef>
                <a:spcPts val="0"/>
              </a:spcBef>
              <a:spcAft>
                <a:spcPts val="0"/>
              </a:spcAft>
            </a:pPr>
            <a:r>
              <a:rPr lang="en-GB" sz="1100" dirty="0" smtClean="0">
                <a:solidFill>
                  <a:prstClr val="black"/>
                </a:solidFill>
              </a:rPr>
              <a:t>Sam Smith (LATPO)</a:t>
            </a:r>
          </a:p>
          <a:p>
            <a:pPr fontAlgn="auto">
              <a:spcBef>
                <a:spcPts val="0"/>
              </a:spcBef>
              <a:spcAft>
                <a:spcPts val="0"/>
              </a:spcAft>
            </a:pPr>
            <a:r>
              <a:rPr lang="en-GB" sz="1100" dirty="0" smtClean="0">
                <a:solidFill>
                  <a:prstClr val="black"/>
                </a:solidFill>
              </a:rPr>
              <a:t>Anne Jones (STPC)</a:t>
            </a:r>
          </a:p>
          <a:p>
            <a:pPr fontAlgn="auto">
              <a:spcBef>
                <a:spcPts val="0"/>
              </a:spcBef>
              <a:spcAft>
                <a:spcPts val="0"/>
              </a:spcAft>
            </a:pPr>
            <a:r>
              <a:rPr lang="en-GB" sz="1100" dirty="0" smtClean="0">
                <a:solidFill>
                  <a:prstClr val="black"/>
                </a:solidFill>
              </a:rPr>
              <a:t>Phil Potts (Dorchester Action…..</a:t>
            </a:r>
            <a:endParaRPr lang="en-GB" sz="1100" dirty="0">
              <a:solidFill>
                <a:prstClr val="black"/>
              </a:solidFill>
            </a:endParaRPr>
          </a:p>
        </p:txBody>
      </p:sp>
      <p:grpSp>
        <p:nvGrpSpPr>
          <p:cNvPr id="136" name="Group 6"/>
          <p:cNvGrpSpPr>
            <a:grpSpLocks/>
          </p:cNvGrpSpPr>
          <p:nvPr/>
        </p:nvGrpSpPr>
        <p:grpSpPr bwMode="auto">
          <a:xfrm>
            <a:off x="5691144" y="4258965"/>
            <a:ext cx="142875" cy="143578"/>
            <a:chOff x="1292" y="2568"/>
            <a:chExt cx="90" cy="90"/>
          </a:xfrm>
        </p:grpSpPr>
        <p:sp>
          <p:nvSpPr>
            <p:cNvPr id="137" name="Oval 7"/>
            <p:cNvSpPr>
              <a:spLocks noChangeArrowheads="1"/>
            </p:cNvSpPr>
            <p:nvPr/>
          </p:nvSpPr>
          <p:spPr bwMode="auto">
            <a:xfrm>
              <a:off x="1292" y="2568"/>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8" name="Oval 8"/>
            <p:cNvSpPr>
              <a:spLocks noChangeArrowheads="1"/>
            </p:cNvSpPr>
            <p:nvPr/>
          </p:nvSpPr>
          <p:spPr bwMode="auto">
            <a:xfrm>
              <a:off x="1315" y="2590"/>
              <a:ext cx="45" cy="4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139" name="Oval 138"/>
          <p:cNvSpPr>
            <a:spLocks noChangeArrowheads="1"/>
          </p:cNvSpPr>
          <p:nvPr/>
        </p:nvSpPr>
        <p:spPr bwMode="auto">
          <a:xfrm>
            <a:off x="5691143" y="4432019"/>
            <a:ext cx="142875"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nvGrpSpPr>
          <p:cNvPr id="141" name="Group 6"/>
          <p:cNvGrpSpPr>
            <a:grpSpLocks/>
          </p:cNvGrpSpPr>
          <p:nvPr/>
        </p:nvGrpSpPr>
        <p:grpSpPr bwMode="auto">
          <a:xfrm>
            <a:off x="5690349" y="4085943"/>
            <a:ext cx="142875" cy="143578"/>
            <a:chOff x="1292" y="2568"/>
            <a:chExt cx="90" cy="90"/>
          </a:xfrm>
        </p:grpSpPr>
        <p:sp>
          <p:nvSpPr>
            <p:cNvPr id="142" name="Oval 7"/>
            <p:cNvSpPr>
              <a:spLocks noChangeArrowheads="1"/>
            </p:cNvSpPr>
            <p:nvPr/>
          </p:nvSpPr>
          <p:spPr bwMode="auto">
            <a:xfrm>
              <a:off x="1292" y="2568"/>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43" name="Oval 8"/>
            <p:cNvSpPr>
              <a:spLocks noChangeArrowheads="1"/>
            </p:cNvSpPr>
            <p:nvPr/>
          </p:nvSpPr>
          <p:spPr bwMode="auto">
            <a:xfrm>
              <a:off x="1315" y="2590"/>
              <a:ext cx="45" cy="4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144" name="Rectangle 143"/>
          <p:cNvSpPr/>
          <p:nvPr/>
        </p:nvSpPr>
        <p:spPr>
          <a:xfrm>
            <a:off x="2003336" y="4775335"/>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Reminder</a:t>
            </a:r>
            <a:endParaRPr lang="en-GB" sz="1100" dirty="0">
              <a:solidFill>
                <a:prstClr val="black"/>
              </a:solidFill>
            </a:endParaRPr>
          </a:p>
        </p:txBody>
      </p:sp>
      <p:sp>
        <p:nvSpPr>
          <p:cNvPr id="145" name="Rectangle 144"/>
          <p:cNvSpPr/>
          <p:nvPr/>
        </p:nvSpPr>
        <p:spPr>
          <a:xfrm>
            <a:off x="2855811" y="4775334"/>
            <a:ext cx="3265730" cy="21602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000" dirty="0" smtClean="0">
                <a:solidFill>
                  <a:prstClr val="black"/>
                </a:solidFill>
              </a:rPr>
              <a:t>1 Day – Email to Recipients Above</a:t>
            </a:r>
            <a:endParaRPr lang="en-GB" sz="1000" dirty="0">
              <a:solidFill>
                <a:prstClr val="black"/>
              </a:solidFill>
            </a:endParaRPr>
          </a:p>
        </p:txBody>
      </p:sp>
      <p:sp>
        <p:nvSpPr>
          <p:cNvPr id="146" name="Rectangle 145"/>
          <p:cNvSpPr/>
          <p:nvPr/>
        </p:nvSpPr>
        <p:spPr>
          <a:xfrm>
            <a:off x="5964023" y="4503808"/>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7" name="Rectangle 146"/>
          <p:cNvSpPr/>
          <p:nvPr/>
        </p:nvSpPr>
        <p:spPr>
          <a:xfrm flipV="1">
            <a:off x="5963845" y="4090893"/>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2058" name="Rectangle 2057"/>
          <p:cNvSpPr/>
          <p:nvPr/>
        </p:nvSpPr>
        <p:spPr>
          <a:xfrm>
            <a:off x="5323953" y="3721779"/>
            <a:ext cx="308498" cy="2025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059" name="TextBox 2058"/>
          <p:cNvSpPr txBox="1"/>
          <p:nvPr/>
        </p:nvSpPr>
        <p:spPr>
          <a:xfrm>
            <a:off x="5569415" y="3692239"/>
            <a:ext cx="813043"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a:rPr>
              <a:t>Completed</a:t>
            </a:r>
            <a:endParaRPr lang="en-GB" sz="1100" dirty="0">
              <a:solidFill>
                <a:prstClr val="black"/>
              </a:solidFill>
              <a:latin typeface="Calibri"/>
            </a:endParaRPr>
          </a:p>
        </p:txBody>
      </p:sp>
      <p:sp>
        <p:nvSpPr>
          <p:cNvPr id="151" name="Rectangle 150"/>
          <p:cNvSpPr/>
          <p:nvPr/>
        </p:nvSpPr>
        <p:spPr>
          <a:xfrm>
            <a:off x="6411948" y="3728808"/>
            <a:ext cx="308498" cy="2025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2" name="TextBox 151"/>
          <p:cNvSpPr txBox="1"/>
          <p:nvPr/>
        </p:nvSpPr>
        <p:spPr>
          <a:xfrm>
            <a:off x="6645035" y="3699268"/>
            <a:ext cx="508473"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a:rPr>
              <a:t>Event</a:t>
            </a:r>
            <a:endParaRPr lang="en-GB" sz="1100" dirty="0">
              <a:solidFill>
                <a:prstClr val="black"/>
              </a:solidFill>
              <a:latin typeface="Calibri"/>
            </a:endParaRPr>
          </a:p>
        </p:txBody>
      </p:sp>
      <p:sp>
        <p:nvSpPr>
          <p:cNvPr id="153" name="Rectangle 152"/>
          <p:cNvSpPr/>
          <p:nvPr/>
        </p:nvSpPr>
        <p:spPr>
          <a:xfrm>
            <a:off x="5269955" y="3671335"/>
            <a:ext cx="2860905" cy="29306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5" name="Rectangle 154"/>
          <p:cNvSpPr/>
          <p:nvPr/>
        </p:nvSpPr>
        <p:spPr>
          <a:xfrm>
            <a:off x="7173385" y="3722025"/>
            <a:ext cx="308498" cy="20253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6" name="TextBox 155"/>
          <p:cNvSpPr txBox="1"/>
          <p:nvPr/>
        </p:nvSpPr>
        <p:spPr>
          <a:xfrm>
            <a:off x="7449231" y="3692485"/>
            <a:ext cx="671979"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a:rPr>
              <a:t>Selected</a:t>
            </a:r>
            <a:endParaRPr lang="en-GB" sz="1100" dirty="0">
              <a:solidFill>
                <a:prstClr val="black"/>
              </a:solidFill>
              <a:latin typeface="Calibri"/>
            </a:endParaRPr>
          </a:p>
        </p:txBody>
      </p:sp>
      <p:sp>
        <p:nvSpPr>
          <p:cNvPr id="158" name="Rectangle 157"/>
          <p:cNvSpPr/>
          <p:nvPr/>
        </p:nvSpPr>
        <p:spPr>
          <a:xfrm>
            <a:off x="6498465" y="2598292"/>
            <a:ext cx="400807" cy="18697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61" name="Rectangle 160"/>
          <p:cNvSpPr/>
          <p:nvPr/>
        </p:nvSpPr>
        <p:spPr>
          <a:xfrm>
            <a:off x="5952125" y="4784297"/>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62" name="Rectangle 161"/>
          <p:cNvSpPr/>
          <p:nvPr/>
        </p:nvSpPr>
        <p:spPr>
          <a:xfrm>
            <a:off x="2057083" y="6281799"/>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Date</a:t>
            </a:r>
            <a:endParaRPr lang="en-GB" sz="1100" dirty="0">
              <a:solidFill>
                <a:prstClr val="black"/>
              </a:solidFill>
            </a:endParaRPr>
          </a:p>
        </p:txBody>
      </p:sp>
      <p:sp>
        <p:nvSpPr>
          <p:cNvPr id="163" name="Rectangle 162"/>
          <p:cNvSpPr/>
          <p:nvPr/>
        </p:nvSpPr>
        <p:spPr>
          <a:xfrm>
            <a:off x="2909558" y="6281799"/>
            <a:ext cx="1283645"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10 October 2013</a:t>
            </a:r>
            <a:endParaRPr lang="en-GB" sz="1100" dirty="0">
              <a:solidFill>
                <a:prstClr val="black"/>
              </a:solidFill>
            </a:endParaRPr>
          </a:p>
        </p:txBody>
      </p:sp>
      <p:sp>
        <p:nvSpPr>
          <p:cNvPr id="164" name="Rectangle 163"/>
          <p:cNvSpPr/>
          <p:nvPr/>
        </p:nvSpPr>
        <p:spPr>
          <a:xfrm>
            <a:off x="2072624" y="6004008"/>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Completed By</a:t>
            </a:r>
            <a:endParaRPr lang="en-GB" sz="1100" dirty="0">
              <a:solidFill>
                <a:prstClr val="black"/>
              </a:solidFill>
            </a:endParaRPr>
          </a:p>
        </p:txBody>
      </p:sp>
      <p:sp>
        <p:nvSpPr>
          <p:cNvPr id="165" name="Rectangle 164"/>
          <p:cNvSpPr/>
          <p:nvPr/>
        </p:nvSpPr>
        <p:spPr>
          <a:xfrm>
            <a:off x="2925099" y="6004008"/>
            <a:ext cx="221309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Sam Smith (LATPO)</a:t>
            </a:r>
            <a:endParaRPr lang="en-GB" sz="1100" dirty="0">
              <a:solidFill>
                <a:prstClr val="black"/>
              </a:solidFill>
            </a:endParaRPr>
          </a:p>
        </p:txBody>
      </p:sp>
      <p:sp>
        <p:nvSpPr>
          <p:cNvPr id="166" name="Rectangle 165"/>
          <p:cNvSpPr/>
          <p:nvPr/>
        </p:nvSpPr>
        <p:spPr>
          <a:xfrm>
            <a:off x="4111686" y="6281799"/>
            <a:ext cx="4574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Time</a:t>
            </a:r>
            <a:endParaRPr lang="en-GB" sz="1100" dirty="0">
              <a:solidFill>
                <a:prstClr val="black"/>
              </a:solidFill>
            </a:endParaRPr>
          </a:p>
        </p:txBody>
      </p:sp>
      <p:sp>
        <p:nvSpPr>
          <p:cNvPr id="167" name="Rectangle 166"/>
          <p:cNvSpPr/>
          <p:nvPr/>
        </p:nvSpPr>
        <p:spPr>
          <a:xfrm>
            <a:off x="4584303" y="6281799"/>
            <a:ext cx="538353"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11:30</a:t>
            </a:r>
            <a:endParaRPr lang="en-GB" sz="1100" dirty="0">
              <a:solidFill>
                <a:prstClr val="black"/>
              </a:solidFill>
            </a:endParaRPr>
          </a:p>
        </p:txBody>
      </p:sp>
      <p:sp>
        <p:nvSpPr>
          <p:cNvPr id="168" name="Rounded Rectangle 167"/>
          <p:cNvSpPr/>
          <p:nvPr/>
        </p:nvSpPr>
        <p:spPr>
          <a:xfrm>
            <a:off x="3464558" y="1567952"/>
            <a:ext cx="1632639" cy="256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Update Selected Event</a:t>
            </a:r>
            <a:endParaRPr lang="en-GB" sz="1100" b="1" dirty="0">
              <a:solidFill>
                <a:prstClr val="white"/>
              </a:solidFill>
            </a:endParaRPr>
          </a:p>
        </p:txBody>
      </p:sp>
      <p:sp>
        <p:nvSpPr>
          <p:cNvPr id="169" name="Rounded Rectangle 168"/>
          <p:cNvSpPr/>
          <p:nvPr/>
        </p:nvSpPr>
        <p:spPr>
          <a:xfrm>
            <a:off x="1980193" y="1567952"/>
            <a:ext cx="1386569" cy="256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Create New Event</a:t>
            </a:r>
            <a:endParaRPr lang="en-GB" sz="1100" b="1" dirty="0">
              <a:solidFill>
                <a:prstClr val="white"/>
              </a:solidFill>
            </a:endParaRPr>
          </a:p>
        </p:txBody>
      </p:sp>
      <p:sp>
        <p:nvSpPr>
          <p:cNvPr id="170" name="Rounded Rectangle 169"/>
          <p:cNvSpPr/>
          <p:nvPr/>
        </p:nvSpPr>
        <p:spPr>
          <a:xfrm>
            <a:off x="5200142" y="5523687"/>
            <a:ext cx="1126467" cy="256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Save Event</a:t>
            </a:r>
            <a:endParaRPr lang="en-GB" sz="1100" b="1" dirty="0">
              <a:solidFill>
                <a:prstClr val="white"/>
              </a:solidFill>
            </a:endParaRPr>
          </a:p>
        </p:txBody>
      </p:sp>
      <p:sp>
        <p:nvSpPr>
          <p:cNvPr id="171" name="Rectangle 170"/>
          <p:cNvSpPr/>
          <p:nvPr/>
        </p:nvSpPr>
        <p:spPr>
          <a:xfrm>
            <a:off x="2047800" y="5693466"/>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Date</a:t>
            </a:r>
            <a:endParaRPr lang="en-GB" sz="1100" dirty="0">
              <a:solidFill>
                <a:prstClr val="black"/>
              </a:solidFill>
            </a:endParaRPr>
          </a:p>
        </p:txBody>
      </p:sp>
      <p:sp>
        <p:nvSpPr>
          <p:cNvPr id="172" name="Rectangle 171"/>
          <p:cNvSpPr/>
          <p:nvPr/>
        </p:nvSpPr>
        <p:spPr>
          <a:xfrm>
            <a:off x="2900275" y="5693466"/>
            <a:ext cx="129292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13 September 2013</a:t>
            </a:r>
            <a:endParaRPr lang="en-GB" sz="1100" dirty="0">
              <a:solidFill>
                <a:prstClr val="black"/>
              </a:solidFill>
            </a:endParaRPr>
          </a:p>
        </p:txBody>
      </p:sp>
      <p:sp>
        <p:nvSpPr>
          <p:cNvPr id="173" name="Rectangle 172"/>
          <p:cNvSpPr/>
          <p:nvPr/>
        </p:nvSpPr>
        <p:spPr>
          <a:xfrm>
            <a:off x="2063341" y="5415675"/>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Created By</a:t>
            </a:r>
            <a:endParaRPr lang="en-GB" sz="1100" dirty="0">
              <a:solidFill>
                <a:prstClr val="black"/>
              </a:solidFill>
            </a:endParaRPr>
          </a:p>
        </p:txBody>
      </p:sp>
      <p:sp>
        <p:nvSpPr>
          <p:cNvPr id="174" name="Rectangle 173"/>
          <p:cNvSpPr/>
          <p:nvPr/>
        </p:nvSpPr>
        <p:spPr>
          <a:xfrm>
            <a:off x="2915816" y="5415675"/>
            <a:ext cx="2213098"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Sam Smith (LATPO)</a:t>
            </a:r>
            <a:endParaRPr lang="en-GB" sz="1100" dirty="0">
              <a:solidFill>
                <a:prstClr val="black"/>
              </a:solidFill>
            </a:endParaRPr>
          </a:p>
        </p:txBody>
      </p:sp>
      <p:sp>
        <p:nvSpPr>
          <p:cNvPr id="175" name="Rectangle 174"/>
          <p:cNvSpPr/>
          <p:nvPr/>
        </p:nvSpPr>
        <p:spPr>
          <a:xfrm>
            <a:off x="4102403" y="5693466"/>
            <a:ext cx="4574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Time</a:t>
            </a:r>
            <a:endParaRPr lang="en-GB" sz="1100" dirty="0">
              <a:solidFill>
                <a:prstClr val="black"/>
              </a:solidFill>
            </a:endParaRPr>
          </a:p>
        </p:txBody>
      </p:sp>
      <p:sp>
        <p:nvSpPr>
          <p:cNvPr id="176" name="Rectangle 175"/>
          <p:cNvSpPr/>
          <p:nvPr/>
        </p:nvSpPr>
        <p:spPr>
          <a:xfrm>
            <a:off x="4575020" y="5693466"/>
            <a:ext cx="538353" cy="216024"/>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17:25</a:t>
            </a:r>
            <a:endParaRPr lang="en-GB" sz="1100" dirty="0">
              <a:solidFill>
                <a:prstClr val="black"/>
              </a:solidFill>
            </a:endParaRPr>
          </a:p>
        </p:txBody>
      </p:sp>
      <p:cxnSp>
        <p:nvCxnSpPr>
          <p:cNvPr id="2064" name="Straight Connector 2063"/>
          <p:cNvCxnSpPr/>
          <p:nvPr/>
        </p:nvCxnSpPr>
        <p:spPr>
          <a:xfrm>
            <a:off x="1980193" y="5288406"/>
            <a:ext cx="4346416" cy="0"/>
          </a:xfrm>
          <a:prstGeom prst="line">
            <a:avLst/>
          </a:prstGeom>
        </p:spPr>
        <p:style>
          <a:lnRef idx="2">
            <a:schemeClr val="dk1"/>
          </a:lnRef>
          <a:fillRef idx="0">
            <a:schemeClr val="dk1"/>
          </a:fillRef>
          <a:effectRef idx="1">
            <a:schemeClr val="dk1"/>
          </a:effectRef>
          <a:fontRef idx="minor">
            <a:schemeClr val="tx1"/>
          </a:fontRef>
        </p:style>
      </p:cxnSp>
      <p:sp>
        <p:nvSpPr>
          <p:cNvPr id="179" name="Rectangle 178"/>
          <p:cNvSpPr/>
          <p:nvPr/>
        </p:nvSpPr>
        <p:spPr>
          <a:xfrm>
            <a:off x="5230221" y="6011235"/>
            <a:ext cx="837332" cy="37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fontAlgn="auto">
              <a:spcBef>
                <a:spcPts val="0"/>
              </a:spcBef>
              <a:spcAft>
                <a:spcPts val="0"/>
              </a:spcAft>
            </a:pPr>
            <a:r>
              <a:rPr lang="en-GB" sz="1100" dirty="0" smtClean="0">
                <a:solidFill>
                  <a:prstClr val="black"/>
                </a:solidFill>
              </a:rPr>
              <a:t>Event Completed</a:t>
            </a:r>
            <a:endParaRPr lang="en-GB" sz="1100" dirty="0">
              <a:solidFill>
                <a:prstClr val="black"/>
              </a:solidFill>
            </a:endParaRPr>
          </a:p>
        </p:txBody>
      </p:sp>
      <p:sp>
        <p:nvSpPr>
          <p:cNvPr id="2065" name="Text Box 17"/>
          <p:cNvSpPr txBox="1">
            <a:spLocks noChangeArrowheads="1"/>
          </p:cNvSpPr>
          <p:nvPr/>
        </p:nvSpPr>
        <p:spPr bwMode="auto">
          <a:xfrm>
            <a:off x="5989935" y="6029409"/>
            <a:ext cx="293391" cy="307777"/>
          </a:xfrm>
          <a:prstGeom prst="rect">
            <a:avLst/>
          </a:prstGeom>
          <a:solidFill>
            <a:schemeClr val="bg1"/>
          </a:solidFill>
          <a:ln w="12700">
            <a:solidFill>
              <a:schemeClr val="tx1"/>
            </a:solidFill>
          </a:ln>
          <a:effectLst/>
        </p:spPr>
        <p:txBody>
          <a:bodyPr vert="horz" wrap="square" lIns="0" tIns="0" rIns="0" bIns="0" numCol="1" anchor="ctr" anchorCtr="0" compatLnSpc="1">
            <a:prstTxWarp prst="textNoShape">
              <a:avLst/>
            </a:prstTxWarp>
            <a:spAutoFit/>
          </a:bodyPr>
          <a:lstStyle/>
          <a:p>
            <a:pPr algn="ctr"/>
            <a:r>
              <a:rPr lang="en-GB" sz="2000" b="1" dirty="0" smtClean="0">
                <a:solidFill>
                  <a:srgbClr val="66FF33"/>
                </a:solidFill>
                <a:latin typeface="Wingdings 2" pitchFamily="18" charset="2"/>
                <a:cs typeface="Arial" pitchFamily="34" charset="0"/>
              </a:rPr>
              <a:t>P</a:t>
            </a:r>
            <a:endParaRPr lang="en-US" dirty="0" smtClean="0">
              <a:solidFill>
                <a:prstClr val="black"/>
              </a:solidFill>
              <a:latin typeface="Arial" pitchFamily="34" charset="0"/>
              <a:cs typeface="Arial" pitchFamily="34" charset="0"/>
            </a:endParaRPr>
          </a:p>
        </p:txBody>
      </p:sp>
      <p:grpSp>
        <p:nvGrpSpPr>
          <p:cNvPr id="127" name="Group 3"/>
          <p:cNvGrpSpPr>
            <a:grpSpLocks/>
          </p:cNvGrpSpPr>
          <p:nvPr/>
        </p:nvGrpSpPr>
        <p:grpSpPr bwMode="auto">
          <a:xfrm>
            <a:off x="3068216" y="880165"/>
            <a:ext cx="517525" cy="450850"/>
            <a:chOff x="2608" y="1752"/>
            <a:chExt cx="363" cy="273"/>
          </a:xfrm>
        </p:grpSpPr>
        <p:sp>
          <p:nvSpPr>
            <p:cNvPr id="128" name="Rectangle 4">
              <a:hlinkClick r:id="rId11"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29" name="Picture 5" descr="mainreportsel"/>
            <p:cNvPicPr>
              <a:picLocks noChangeAspect="1" noChangeArrowheads="1"/>
            </p:cNvPicPr>
            <p:nvPr/>
          </p:nvPicPr>
          <p:blipFill>
            <a:blip r:embed="rId12"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30"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87" name="Rectangle 186">
            <a:hlinkClick r:id="rId13"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88" name="Rectangle 187">
            <a:hlinkClick r:id="rId14" action="ppaction://hlinksldjump"/>
          </p:cNvPr>
          <p:cNvSpPr/>
          <p:nvPr/>
        </p:nvSpPr>
        <p:spPr>
          <a:xfrm>
            <a:off x="252243" y="1775274"/>
            <a:ext cx="1512166"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Calendar</a:t>
            </a:r>
            <a:endParaRPr lang="en-GB" sz="1200" dirty="0">
              <a:solidFill>
                <a:prstClr val="white"/>
              </a:solidFill>
            </a:endParaRPr>
          </a:p>
        </p:txBody>
      </p:sp>
      <p:sp>
        <p:nvSpPr>
          <p:cNvPr id="193" name="Rectangle 192">
            <a:hlinkClick r:id="rId15"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95" name="Rectangle 194">
            <a:hlinkClick r:id="rId16"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97" name="Rectangle 196"/>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206" name="Rectangle 205">
            <a:hlinkClick r:id="rId17"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207" name="Rectangle 206">
            <a:hlinkClick r:id="rId18"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208" name="Rectangle 207"/>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sp>
        <p:nvSpPr>
          <p:cNvPr id="119" name="Rectangle 118"/>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20" name="Rectangle 119"/>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21" name="Rectangle 120"/>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22" name="Rectangle 121"/>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25" name="Rectangle 124"/>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26" name="Rectangle 125"/>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31" name="Rectangle 130"/>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32" name="Rectangle 131"/>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33" name="Rectangle 132"/>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34" name="Rectangle 133">
            <a:hlinkClick r:id="rId18"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135" name="Rectangle 134"/>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140" name="Rectangle 139"/>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148" name="Rectangle 147"/>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149" name="Rectangle 148"/>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150" name="Rectangle 149"/>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154" name="Rectangle 153"/>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custDataLst>
      <p:tags r:id="rId1"/>
    </p:custDataLst>
    <p:extLst>
      <p:ext uri="{BB962C8B-B14F-4D97-AF65-F5344CB8AC3E}">
        <p14:creationId xmlns:p14="http://schemas.microsoft.com/office/powerpoint/2010/main" val="69468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Contacts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4"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5"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6"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Settings</a:t>
              </a:r>
              <a:endParaRPr lang="en-US" dirty="0"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7"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2915816" y="569005"/>
            <a:ext cx="5184576"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133" name="Rectangle 132"/>
          <p:cNvSpPr/>
          <p:nvPr/>
        </p:nvSpPr>
        <p:spPr>
          <a:xfrm>
            <a:off x="8768134" y="1858452"/>
            <a:ext cx="170775" cy="2905636"/>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4" name="Rectangle 133"/>
          <p:cNvSpPr/>
          <p:nvPr/>
        </p:nvSpPr>
        <p:spPr>
          <a:xfrm>
            <a:off x="8772463" y="4547970"/>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8769494" y="1869152"/>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8776295" y="2526462"/>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cxnSp>
        <p:nvCxnSpPr>
          <p:cNvPr id="42" name="Straight Connector 41"/>
          <p:cNvCxnSpPr/>
          <p:nvPr/>
        </p:nvCxnSpPr>
        <p:spPr>
          <a:xfrm>
            <a:off x="1974697" y="5396238"/>
            <a:ext cx="6773767" cy="0"/>
          </a:xfrm>
          <a:prstGeom prst="line">
            <a:avLst/>
          </a:prstGeom>
        </p:spPr>
        <p:style>
          <a:lnRef idx="2">
            <a:schemeClr val="dk1"/>
          </a:lnRef>
          <a:fillRef idx="0">
            <a:schemeClr val="dk1"/>
          </a:fillRef>
          <a:effectRef idx="1">
            <a:schemeClr val="dk1"/>
          </a:effectRef>
          <a:fontRef idx="minor">
            <a:schemeClr val="tx1"/>
          </a:fontRef>
        </p:style>
      </p:cxnSp>
      <p:sp>
        <p:nvSpPr>
          <p:cNvPr id="180" name="Rectangle 179"/>
          <p:cNvSpPr/>
          <p:nvPr/>
        </p:nvSpPr>
        <p:spPr>
          <a:xfrm>
            <a:off x="1902240" y="1520787"/>
            <a:ext cx="7062248" cy="323260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1" name="Rectangle 180"/>
          <p:cNvSpPr/>
          <p:nvPr/>
        </p:nvSpPr>
        <p:spPr>
          <a:xfrm>
            <a:off x="1902239" y="1520787"/>
            <a:ext cx="6393384"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Active Contact List</a:t>
            </a:r>
            <a:endParaRPr lang="en-GB" sz="1050" dirty="0">
              <a:solidFill>
                <a:prstClr val="white"/>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157862063"/>
              </p:ext>
            </p:extLst>
          </p:nvPr>
        </p:nvGraphicFramePr>
        <p:xfrm>
          <a:off x="2308841" y="1871616"/>
          <a:ext cx="6395174" cy="1029252"/>
        </p:xfrm>
        <a:graphic>
          <a:graphicData uri="http://schemas.openxmlformats.org/drawingml/2006/table">
            <a:tbl>
              <a:tblPr>
                <a:tableStyleId>{5C22544A-7EE6-4342-B048-85BDC9FD1C3A}</a:tableStyleId>
              </a:tblPr>
              <a:tblGrid>
                <a:gridCol w="537895"/>
                <a:gridCol w="1293216"/>
                <a:gridCol w="1008112"/>
                <a:gridCol w="723900"/>
                <a:gridCol w="563817"/>
                <a:gridCol w="1404139"/>
                <a:gridCol w="864095"/>
              </a:tblGrid>
              <a:tr h="177717">
                <a:tc>
                  <a:txBody>
                    <a:bodyPr/>
                    <a:lstStyle/>
                    <a:p>
                      <a:pPr algn="ctr" fontAlgn="b"/>
                      <a:r>
                        <a:rPr lang="en-GB" sz="1100" u="none" strike="noStrike" dirty="0">
                          <a:effectLst/>
                        </a:rPr>
                        <a:t>Name</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Job Title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Company</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Telephone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Mobile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dirty="0">
                          <a:effectLst/>
                        </a:rPr>
                        <a:t>Email</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Date Added</a:t>
                      </a:r>
                      <a:endParaRPr lang="en-GB" sz="1100" b="0" i="0" u="none" strike="noStrike" dirty="0">
                        <a:solidFill>
                          <a:srgbClr val="000000"/>
                        </a:solidFill>
                        <a:effectLst/>
                        <a:latin typeface="Calibri"/>
                      </a:endParaRPr>
                    </a:p>
                  </a:txBody>
                  <a:tcPr marL="9525" marR="9525" marT="9525" marB="0" anchor="b"/>
                </a:tc>
              </a:tr>
              <a:tr h="268471">
                <a:tc>
                  <a:txBody>
                    <a:bodyPr/>
                    <a:lstStyle/>
                    <a:p>
                      <a:pPr algn="l" fontAlgn="b"/>
                      <a:r>
                        <a:rPr lang="en-GB" sz="900" u="none" strike="noStrike">
                          <a:effectLst/>
                        </a:rPr>
                        <a:t>Sam Smith</a:t>
                      </a:r>
                      <a:endParaRPr lang="en-GB" sz="900" b="0" i="0" u="none" strike="noStrike">
                        <a:solidFill>
                          <a:srgbClr val="000000"/>
                        </a:solidFill>
                        <a:effectLst/>
                        <a:latin typeface="Calibri"/>
                      </a:endParaRPr>
                    </a:p>
                  </a:txBody>
                  <a:tcPr marL="9525" marR="9525" marT="9525" marB="0" anchor="ctr"/>
                </a:tc>
                <a:tc>
                  <a:txBody>
                    <a:bodyPr/>
                    <a:lstStyle/>
                    <a:p>
                      <a:pPr algn="l" fontAlgn="b"/>
                      <a:r>
                        <a:rPr lang="en-GB" sz="900" u="none" strike="noStrike">
                          <a:effectLst/>
                        </a:rPr>
                        <a:t>Local Authority Travel Plan Officer</a:t>
                      </a:r>
                      <a:endParaRPr lang="en-GB" sz="900" b="0" i="0" u="none" strike="noStrike">
                        <a:solidFill>
                          <a:srgbClr val="000000"/>
                        </a:solidFill>
                        <a:effectLst/>
                        <a:latin typeface="Calibri"/>
                      </a:endParaRPr>
                    </a:p>
                  </a:txBody>
                  <a:tcPr marL="9525" marR="9525" marT="9525" marB="0" anchor="ctr"/>
                </a:tc>
                <a:tc>
                  <a:txBody>
                    <a:bodyPr/>
                    <a:lstStyle/>
                    <a:p>
                      <a:pPr algn="l" fontAlgn="b"/>
                      <a:r>
                        <a:rPr lang="en-GB" sz="900" u="none" strike="noStrike">
                          <a:effectLst/>
                        </a:rPr>
                        <a:t>Dorset CC</a:t>
                      </a:r>
                      <a:endParaRPr lang="en-GB" sz="900" b="0" i="0" u="none" strike="noStrike">
                        <a:solidFill>
                          <a:srgbClr val="000000"/>
                        </a:solidFill>
                        <a:effectLst/>
                        <a:latin typeface="Calibri"/>
                      </a:endParaRPr>
                    </a:p>
                  </a:txBody>
                  <a:tcPr marL="9525" marR="9525" marT="9525" marB="0" anchor="ctr"/>
                </a:tc>
                <a:tc>
                  <a:txBody>
                    <a:bodyPr/>
                    <a:lstStyle/>
                    <a:p>
                      <a:pPr algn="ctr" fontAlgn="b"/>
                      <a:r>
                        <a:rPr lang="en-GB" sz="900" u="none" strike="noStrike">
                          <a:effectLst/>
                        </a:rPr>
                        <a:t>01305 225100</a:t>
                      </a:r>
                      <a:endParaRPr lang="en-GB" sz="900" b="0" i="0" u="none" strike="noStrike">
                        <a:solidFill>
                          <a:srgbClr val="000000"/>
                        </a:solidFill>
                        <a:effectLst/>
                        <a:latin typeface="Calibri"/>
                      </a:endParaRPr>
                    </a:p>
                  </a:txBody>
                  <a:tcPr marL="9525" marR="9525" marT="9525" marB="0" anchor="ctr"/>
                </a:tc>
                <a:tc>
                  <a:txBody>
                    <a:bodyPr/>
                    <a:lstStyle/>
                    <a:p>
                      <a:pPr algn="ctr" fontAlgn="b"/>
                      <a:r>
                        <a:rPr lang="en-GB" sz="900" u="none" strike="noStrike" dirty="0">
                          <a:effectLst/>
                        </a:rPr>
                        <a:t>07777 225000</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sng" strike="noStrike">
                          <a:effectLst/>
                          <a:hlinkClick r:id="rId11"/>
                        </a:rPr>
                        <a:t>s.s.smith@dorsetcc.gov.uk</a:t>
                      </a:r>
                      <a:endParaRPr lang="en-GB" sz="900" b="0" i="0" u="sng" strike="noStrike">
                        <a:solidFill>
                          <a:srgbClr val="0000FF"/>
                        </a:solidFill>
                        <a:effectLst/>
                        <a:latin typeface="Calibri"/>
                      </a:endParaRPr>
                    </a:p>
                  </a:txBody>
                  <a:tcPr marL="9525" marR="9525" marT="9525" marB="0" anchor="ctr"/>
                </a:tc>
                <a:tc>
                  <a:txBody>
                    <a:bodyPr/>
                    <a:lstStyle/>
                    <a:p>
                      <a:pPr marL="0" algn="ctr" defTabSz="914400" rtl="0" eaLnBrk="1" fontAlgn="b" latinLnBrk="0" hangingPunct="1"/>
                      <a:r>
                        <a:rPr lang="en-GB" sz="900" u="none" strike="noStrike" kern="1200" dirty="0" smtClean="0">
                          <a:solidFill>
                            <a:schemeClr val="dk1"/>
                          </a:solidFill>
                          <a:effectLst/>
                          <a:latin typeface="+mn-lt"/>
                          <a:ea typeface="+mn-ea"/>
                          <a:cs typeface="+mn-cs"/>
                        </a:rPr>
                        <a:t>12/11/2010</a:t>
                      </a:r>
                      <a:endParaRPr lang="en-GB" sz="900" u="none" strike="noStrike" kern="1200" dirty="0">
                        <a:solidFill>
                          <a:schemeClr val="dk1"/>
                        </a:solidFill>
                        <a:effectLst/>
                        <a:latin typeface="+mn-lt"/>
                        <a:ea typeface="+mn-ea"/>
                        <a:cs typeface="+mn-cs"/>
                      </a:endParaRPr>
                    </a:p>
                  </a:txBody>
                  <a:tcPr marL="9525" marR="9525" marT="9525" marB="0" anchor="ctr"/>
                </a:tc>
              </a:tr>
              <a:tr h="268471">
                <a:tc>
                  <a:txBody>
                    <a:bodyPr/>
                    <a:lstStyle/>
                    <a:p>
                      <a:pPr algn="l" fontAlgn="b"/>
                      <a:r>
                        <a:rPr lang="en-GB" sz="900" u="none" strike="noStrike" dirty="0" smtClean="0">
                          <a:effectLst/>
                        </a:rPr>
                        <a:t>Anne</a:t>
                      </a:r>
                      <a:r>
                        <a:rPr lang="en-GB" sz="900" u="none" strike="noStrike" baseline="0" dirty="0" smtClean="0">
                          <a:effectLst/>
                        </a:rPr>
                        <a:t> Jones</a:t>
                      </a:r>
                      <a:endParaRPr lang="en-GB" sz="900" b="0" i="0" u="none" strike="noStrike" dirty="0">
                        <a:solidFill>
                          <a:srgbClr val="000000"/>
                        </a:solidFill>
                        <a:effectLst/>
                        <a:latin typeface="Calibri"/>
                      </a:endParaRPr>
                    </a:p>
                  </a:txBody>
                  <a:tcPr marL="9525" marR="9525" marT="9525" marB="0" anchor="ctr"/>
                </a:tc>
                <a:tc>
                  <a:txBody>
                    <a:bodyPr/>
                    <a:lstStyle/>
                    <a:p>
                      <a:pPr algn="l" fontAlgn="b"/>
                      <a:r>
                        <a:rPr lang="en-GB" sz="900" u="none" strike="noStrike" dirty="0">
                          <a:effectLst/>
                        </a:rPr>
                        <a:t>Site Travel Plan Coordinator</a:t>
                      </a:r>
                      <a:endParaRPr lang="en-GB" sz="900" b="0" i="0" u="none" strike="noStrike" dirty="0">
                        <a:solidFill>
                          <a:srgbClr val="000000"/>
                        </a:solidFill>
                        <a:effectLst/>
                        <a:latin typeface="Calibri"/>
                      </a:endParaRPr>
                    </a:p>
                  </a:txBody>
                  <a:tcPr marL="9525" marR="9525" marT="9525" marB="0" anchor="ctr"/>
                </a:tc>
                <a:tc>
                  <a:txBody>
                    <a:bodyPr/>
                    <a:lstStyle/>
                    <a:p>
                      <a:pPr algn="l" fontAlgn="b"/>
                      <a:r>
                        <a:rPr lang="en-GB" sz="900" u="none" strike="noStrike" dirty="0">
                          <a:effectLst/>
                        </a:rPr>
                        <a:t>Tesco</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dirty="0">
                          <a:effectLst/>
                        </a:rPr>
                        <a:t>01305 </a:t>
                      </a:r>
                      <a:r>
                        <a:rPr lang="en-GB" sz="900" u="none" strike="noStrike" dirty="0" smtClean="0">
                          <a:effectLst/>
                        </a:rPr>
                        <a:t>789129 </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dirty="0">
                          <a:effectLst/>
                        </a:rPr>
                        <a:t>07777 251459</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sng" strike="noStrike" dirty="0" smtClean="0">
                          <a:effectLst/>
                          <a:hlinkClick r:id="rId12"/>
                        </a:rPr>
                        <a:t>anne.jones@tesco.com</a:t>
                      </a:r>
                      <a:endParaRPr lang="en-GB" sz="900" b="0" i="0" u="sng" strike="noStrike" dirty="0">
                        <a:solidFill>
                          <a:srgbClr val="0000FF"/>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900" u="none" strike="noStrike" kern="1200" dirty="0" smtClean="0">
                          <a:solidFill>
                            <a:schemeClr val="dk1"/>
                          </a:solidFill>
                          <a:effectLst/>
                          <a:latin typeface="+mn-lt"/>
                          <a:ea typeface="+mn-ea"/>
                          <a:cs typeface="+mn-cs"/>
                        </a:rPr>
                        <a:t>02/04/2012</a:t>
                      </a:r>
                    </a:p>
                  </a:txBody>
                  <a:tcPr marL="9525" marR="9525" marT="9525" marB="0" anchor="ctr"/>
                </a:tc>
              </a:tr>
              <a:tr h="268471">
                <a:tc>
                  <a:txBody>
                    <a:bodyPr/>
                    <a:lstStyle/>
                    <a:p>
                      <a:pPr algn="l" fontAlgn="b"/>
                      <a:r>
                        <a:rPr lang="en-GB" sz="900" u="none" strike="noStrike">
                          <a:effectLst/>
                        </a:rPr>
                        <a:t>Phil Potts</a:t>
                      </a:r>
                      <a:endParaRPr lang="en-GB" sz="900" b="0" i="0" u="none" strike="noStrike">
                        <a:solidFill>
                          <a:srgbClr val="000000"/>
                        </a:solidFill>
                        <a:effectLst/>
                        <a:latin typeface="Calibri"/>
                      </a:endParaRPr>
                    </a:p>
                  </a:txBody>
                  <a:tcPr marL="9525" marR="9525" marT="9525" marB="0" anchor="ctr"/>
                </a:tc>
                <a:tc>
                  <a:txBody>
                    <a:bodyPr/>
                    <a:lstStyle/>
                    <a:p>
                      <a:pPr algn="l" fontAlgn="b"/>
                      <a:r>
                        <a:rPr lang="en-GB" sz="900" u="none" strike="noStrike" dirty="0">
                          <a:effectLst/>
                        </a:rPr>
                        <a:t>Dorchester Town Action Group</a:t>
                      </a:r>
                      <a:endParaRPr lang="en-GB" sz="900" b="0" i="0" u="none" strike="noStrike" dirty="0">
                        <a:solidFill>
                          <a:srgbClr val="000000"/>
                        </a:solidFill>
                        <a:effectLst/>
                        <a:latin typeface="Calibri"/>
                      </a:endParaRPr>
                    </a:p>
                  </a:txBody>
                  <a:tcPr marL="9525" marR="9525" marT="9525" marB="0" anchor="ctr"/>
                </a:tc>
                <a:tc>
                  <a:txBody>
                    <a:bodyPr/>
                    <a:lstStyle/>
                    <a:p>
                      <a:pPr algn="l" fontAlgn="b"/>
                      <a:r>
                        <a:rPr lang="en-GB" sz="900" u="none" strike="noStrike" dirty="0">
                          <a:effectLst/>
                        </a:rPr>
                        <a:t>Dorchester Town Council</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dirty="0">
                          <a:effectLst/>
                        </a:rPr>
                        <a:t>01305 </a:t>
                      </a:r>
                      <a:r>
                        <a:rPr lang="en-GB" sz="900" u="none" strike="noStrike" dirty="0" smtClean="0">
                          <a:effectLst/>
                        </a:rPr>
                        <a:t>789923</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a:effectLst/>
                        </a:rPr>
                        <a:t>07777 145987 </a:t>
                      </a:r>
                      <a:endParaRPr lang="en-GB" sz="900" b="0" i="0" u="none" strike="noStrike">
                        <a:solidFill>
                          <a:srgbClr val="000000"/>
                        </a:solidFill>
                        <a:effectLst/>
                        <a:latin typeface="Calibri"/>
                      </a:endParaRPr>
                    </a:p>
                  </a:txBody>
                  <a:tcPr marL="9525" marR="9525" marT="9525" marB="0" anchor="ctr"/>
                </a:tc>
                <a:tc>
                  <a:txBody>
                    <a:bodyPr/>
                    <a:lstStyle/>
                    <a:p>
                      <a:pPr algn="ctr" fontAlgn="b"/>
                      <a:r>
                        <a:rPr lang="en-GB" sz="900" u="sng" strike="noStrike" dirty="0" smtClean="0">
                          <a:effectLst/>
                          <a:hlinkClick r:id="rId13"/>
                        </a:rPr>
                        <a:t>phil.potts8@googlemail.com</a:t>
                      </a:r>
                      <a:endParaRPr lang="en-GB" sz="900" b="0" i="0" u="sng" strike="noStrike" dirty="0">
                        <a:solidFill>
                          <a:srgbClr val="0000FF"/>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900" u="none" strike="noStrike" kern="1200" dirty="0" smtClean="0">
                          <a:solidFill>
                            <a:schemeClr val="dk1"/>
                          </a:solidFill>
                          <a:effectLst/>
                          <a:latin typeface="+mn-lt"/>
                          <a:ea typeface="+mn-ea"/>
                          <a:cs typeface="+mn-cs"/>
                        </a:rPr>
                        <a:t>25/08/2013</a:t>
                      </a:r>
                    </a:p>
                  </a:txBody>
                  <a:tcPr marL="9525" marR="9525" marT="9525" marB="0" anchor="ctr"/>
                </a:tc>
              </a:tr>
            </a:tbl>
          </a:graphicData>
        </a:graphic>
      </p:graphicFrame>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4"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5"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36" name="Rounded Rectangle 135"/>
          <p:cNvSpPr/>
          <p:nvPr/>
        </p:nvSpPr>
        <p:spPr>
          <a:xfrm>
            <a:off x="7162553" y="6052417"/>
            <a:ext cx="1636167"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Add Contact to Active List</a:t>
            </a:r>
            <a:endParaRPr lang="en-GB" sz="1100" b="1" dirty="0">
              <a:solidFill>
                <a:prstClr val="white"/>
              </a:solidFill>
            </a:endParaRPr>
          </a:p>
        </p:txBody>
      </p:sp>
      <p:sp>
        <p:nvSpPr>
          <p:cNvPr id="137" name="Rounded Rectangle 136"/>
          <p:cNvSpPr/>
          <p:nvPr/>
        </p:nvSpPr>
        <p:spPr>
          <a:xfrm>
            <a:off x="6377867" y="4949873"/>
            <a:ext cx="2420853"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Email Selected Contacts</a:t>
            </a:r>
          </a:p>
          <a:p>
            <a:pPr algn="ctr" fontAlgn="auto">
              <a:spcBef>
                <a:spcPts val="0"/>
              </a:spcBef>
              <a:spcAft>
                <a:spcPts val="0"/>
              </a:spcAft>
            </a:pPr>
            <a:r>
              <a:rPr lang="en-GB" sz="1100" b="1" dirty="0" smtClean="0">
                <a:solidFill>
                  <a:prstClr val="white"/>
                </a:solidFill>
              </a:rPr>
              <a:t>(Opens Users Microsoft Outlook)</a:t>
            </a:r>
            <a:endParaRPr lang="en-GB" sz="1100" b="1" dirty="0">
              <a:solidFill>
                <a:prstClr val="white"/>
              </a:solidFill>
            </a:endParaRPr>
          </a:p>
        </p:txBody>
      </p:sp>
      <p:sp>
        <p:nvSpPr>
          <p:cNvPr id="138" name="Rectangle 137">
            <a:hlinkClick r:id="rId16"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39" name="Rectangle 138">
            <a:hlinkClick r:id="rId17"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41" name="Rectangle 140">
            <a:hlinkClick r:id="rId18" action="ppaction://hlinksldjump"/>
          </p:cNvPr>
          <p:cNvSpPr/>
          <p:nvPr/>
        </p:nvSpPr>
        <p:spPr>
          <a:xfrm>
            <a:off x="252243" y="2117693"/>
            <a:ext cx="1512166"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Contacts</a:t>
            </a:r>
            <a:endParaRPr lang="en-GB" sz="1200" dirty="0">
              <a:solidFill>
                <a:prstClr val="white"/>
              </a:solidFill>
            </a:endParaRPr>
          </a:p>
        </p:txBody>
      </p:sp>
      <p:sp>
        <p:nvSpPr>
          <p:cNvPr id="143" name="Rectangle 142">
            <a:hlinkClick r:id="rId19" action="ppaction://hlinksldjump"/>
          </p:cNvPr>
          <p:cNvSpPr/>
          <p:nvPr/>
        </p:nvSpPr>
        <p:spPr>
          <a:xfrm>
            <a:off x="232894" y="246011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Site Documents</a:t>
            </a:r>
            <a:endParaRPr lang="en-GB" sz="1200" dirty="0">
              <a:solidFill>
                <a:prstClr val="black"/>
              </a:solidFill>
            </a:endParaRPr>
          </a:p>
        </p:txBody>
      </p:sp>
      <p:sp>
        <p:nvSpPr>
          <p:cNvPr id="145" name="Rectangle 144"/>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82" name="Rectangle 181">
            <a:hlinkClick r:id="rId20"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83" name="Rectangle 182">
            <a:hlinkClick r:id="rId21"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184" name="Rectangle 18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graphicFrame>
        <p:nvGraphicFramePr>
          <p:cNvPr id="98" name="Table 97"/>
          <p:cNvGraphicFramePr>
            <a:graphicFrameLocks noGrp="1"/>
          </p:cNvGraphicFramePr>
          <p:nvPr>
            <p:extLst>
              <p:ext uri="{D42A27DB-BD31-4B8C-83A1-F6EECF244321}">
                <p14:modId xmlns:p14="http://schemas.microsoft.com/office/powerpoint/2010/main" val="3387532745"/>
              </p:ext>
            </p:extLst>
          </p:nvPr>
        </p:nvGraphicFramePr>
        <p:xfrm>
          <a:off x="2320904" y="3353461"/>
          <a:ext cx="6427561" cy="461562"/>
        </p:xfrm>
        <a:graphic>
          <a:graphicData uri="http://schemas.openxmlformats.org/drawingml/2006/table">
            <a:tbl>
              <a:tblPr>
                <a:tableStyleId>{5C22544A-7EE6-4342-B048-85BDC9FD1C3A}</a:tableStyleId>
              </a:tblPr>
              <a:tblGrid>
                <a:gridCol w="536888"/>
                <a:gridCol w="1282160"/>
                <a:gridCol w="1008112"/>
                <a:gridCol w="773654"/>
                <a:gridCol w="562761"/>
                <a:gridCol w="1399889"/>
                <a:gridCol w="864097"/>
              </a:tblGrid>
              <a:tr h="177717">
                <a:tc>
                  <a:txBody>
                    <a:bodyPr/>
                    <a:lstStyle/>
                    <a:p>
                      <a:pPr algn="ctr" fontAlgn="b"/>
                      <a:r>
                        <a:rPr lang="en-GB" sz="1100" u="none" strike="noStrike" dirty="0">
                          <a:effectLst/>
                        </a:rPr>
                        <a:t>Name</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Job Title</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Company</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Telephone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Mobile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dirty="0">
                          <a:effectLst/>
                        </a:rPr>
                        <a:t>Email</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Date Archived</a:t>
                      </a:r>
                      <a:endParaRPr lang="en-GB" sz="1100" b="0" i="0" u="none" strike="noStrike" dirty="0">
                        <a:solidFill>
                          <a:srgbClr val="000000"/>
                        </a:solidFill>
                        <a:effectLst/>
                        <a:latin typeface="Calibri"/>
                      </a:endParaRPr>
                    </a:p>
                  </a:txBody>
                  <a:tcPr marL="9525" marR="9525" marT="9525" marB="0" anchor="b"/>
                </a:tc>
              </a:tr>
              <a:tr h="268471">
                <a:tc>
                  <a:txBody>
                    <a:bodyPr/>
                    <a:lstStyle/>
                    <a:p>
                      <a:pPr algn="l" fontAlgn="b"/>
                      <a:r>
                        <a:rPr lang="en-GB" sz="900" b="0" i="0" u="none" strike="noStrike" dirty="0" smtClean="0">
                          <a:solidFill>
                            <a:schemeClr val="dk1"/>
                          </a:solidFill>
                          <a:effectLst/>
                          <a:latin typeface="+mn-lt"/>
                        </a:rPr>
                        <a:t>Harry</a:t>
                      </a:r>
                      <a:r>
                        <a:rPr lang="en-GB" sz="900" b="0" i="0" u="none" strike="noStrike" baseline="0" dirty="0" smtClean="0">
                          <a:solidFill>
                            <a:schemeClr val="dk1"/>
                          </a:solidFill>
                          <a:effectLst/>
                          <a:latin typeface="+mn-lt"/>
                        </a:rPr>
                        <a:t> Bow</a:t>
                      </a:r>
                      <a:endParaRPr lang="en-GB" sz="900" b="0" i="0" u="none" strike="noStrike" dirty="0">
                        <a:solidFill>
                          <a:srgbClr val="000000"/>
                        </a:solidFill>
                        <a:effectLst/>
                        <a:latin typeface="Calibri"/>
                      </a:endParaRPr>
                    </a:p>
                  </a:txBody>
                  <a:tcPr marL="9525" marR="9525" marT="9525" marB="0" anchor="ctr"/>
                </a:tc>
                <a:tc>
                  <a:txBody>
                    <a:bodyPr/>
                    <a:lstStyle/>
                    <a:p>
                      <a:pPr algn="l" fontAlgn="b"/>
                      <a:r>
                        <a:rPr lang="en-GB" sz="900" u="none" strike="noStrike" dirty="0">
                          <a:effectLst/>
                        </a:rPr>
                        <a:t>Site Travel Plan Coordinator</a:t>
                      </a:r>
                      <a:endParaRPr lang="en-GB" sz="900" b="0" i="0" u="none" strike="noStrike" dirty="0">
                        <a:solidFill>
                          <a:srgbClr val="000000"/>
                        </a:solidFill>
                        <a:effectLst/>
                        <a:latin typeface="Calibri"/>
                      </a:endParaRPr>
                    </a:p>
                  </a:txBody>
                  <a:tcPr marL="9525" marR="9525" marT="9525" marB="0" anchor="ctr"/>
                </a:tc>
                <a:tc>
                  <a:txBody>
                    <a:bodyPr/>
                    <a:lstStyle/>
                    <a:p>
                      <a:pPr algn="l" fontAlgn="b"/>
                      <a:r>
                        <a:rPr lang="en-GB" sz="900" u="none" strike="noStrike" dirty="0">
                          <a:effectLst/>
                        </a:rPr>
                        <a:t>Tesco</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dirty="0">
                          <a:effectLst/>
                        </a:rPr>
                        <a:t>01305 789123 </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none" strike="noStrike" dirty="0">
                          <a:effectLst/>
                        </a:rPr>
                        <a:t>07777 </a:t>
                      </a:r>
                      <a:r>
                        <a:rPr lang="en-GB" sz="900" u="none" strike="noStrike" dirty="0" smtClean="0">
                          <a:effectLst/>
                        </a:rPr>
                        <a:t>254682</a:t>
                      </a:r>
                      <a:endParaRPr lang="en-GB" sz="900" b="0" i="0" u="none" strike="noStrike" dirty="0">
                        <a:solidFill>
                          <a:srgbClr val="000000"/>
                        </a:solidFill>
                        <a:effectLst/>
                        <a:latin typeface="Calibri"/>
                      </a:endParaRPr>
                    </a:p>
                  </a:txBody>
                  <a:tcPr marL="9525" marR="9525" marT="9525" marB="0" anchor="ctr"/>
                </a:tc>
                <a:tc>
                  <a:txBody>
                    <a:bodyPr/>
                    <a:lstStyle/>
                    <a:p>
                      <a:pPr algn="ctr" fontAlgn="b"/>
                      <a:r>
                        <a:rPr lang="en-GB" sz="900" u="sng" strike="noStrike" dirty="0" smtClean="0">
                          <a:effectLst/>
                          <a:hlinkClick r:id="rId22"/>
                        </a:rPr>
                        <a:t>h.a.bow@tesco.com</a:t>
                      </a:r>
                      <a:endParaRPr lang="en-GB" sz="900" b="0" i="0" u="sng" strike="noStrike" dirty="0">
                        <a:solidFill>
                          <a:srgbClr val="0000FF"/>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900" u="none" strike="noStrike" kern="1200" dirty="0" smtClean="0">
                          <a:solidFill>
                            <a:schemeClr val="dk1"/>
                          </a:solidFill>
                          <a:effectLst/>
                          <a:latin typeface="+mn-lt"/>
                          <a:ea typeface="+mn-ea"/>
                          <a:cs typeface="+mn-cs"/>
                        </a:rPr>
                        <a:t>02/02/2012</a:t>
                      </a:r>
                    </a:p>
                  </a:txBody>
                  <a:tcPr marL="9525" marR="9525" marT="9525" marB="0" anchor="ctr"/>
                </a:tc>
              </a:tr>
            </a:tbl>
          </a:graphicData>
        </a:graphic>
      </p:graphicFrame>
      <p:sp>
        <p:nvSpPr>
          <p:cNvPr id="99" name="Rectangle 98"/>
          <p:cNvSpPr/>
          <p:nvPr/>
        </p:nvSpPr>
        <p:spPr>
          <a:xfrm>
            <a:off x="1913437" y="3101159"/>
            <a:ext cx="6382186" cy="19731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Archived Contacts</a:t>
            </a:r>
            <a:endParaRPr lang="en-GB" sz="1050" dirty="0">
              <a:solidFill>
                <a:prstClr val="white"/>
              </a:solidFill>
            </a:endParaRPr>
          </a:p>
        </p:txBody>
      </p:sp>
      <p:sp>
        <p:nvSpPr>
          <p:cNvPr id="100" name="Rectangle 99"/>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101" name="Rectangle 100"/>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102" name="Rectangle 101"/>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107" name="Rectangle 106"/>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108" name="Rectangle 107"/>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109" name="Rectangle 108"/>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110" name="Rectangle 109"/>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111" name="Rectangle 110"/>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112" name="Rectangle 111"/>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113" name="Rounded Rectangle 112"/>
          <p:cNvSpPr/>
          <p:nvPr/>
        </p:nvSpPr>
        <p:spPr>
          <a:xfrm>
            <a:off x="4727867" y="4949872"/>
            <a:ext cx="1423696"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Archive Selected Contacts</a:t>
            </a:r>
            <a:endParaRPr lang="en-GB" sz="1100" b="1" dirty="0">
              <a:solidFill>
                <a:prstClr val="white"/>
              </a:solidFill>
            </a:endParaRPr>
          </a:p>
        </p:txBody>
      </p:sp>
      <p:sp>
        <p:nvSpPr>
          <p:cNvPr id="114" name="Rectangle 113"/>
          <p:cNvSpPr/>
          <p:nvPr/>
        </p:nvSpPr>
        <p:spPr>
          <a:xfrm>
            <a:off x="2098136" y="5447633"/>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User Ref</a:t>
            </a:r>
            <a:endParaRPr lang="en-GB" sz="1100" dirty="0">
              <a:solidFill>
                <a:prstClr val="black"/>
              </a:solidFill>
            </a:endParaRPr>
          </a:p>
        </p:txBody>
      </p:sp>
      <p:sp>
        <p:nvSpPr>
          <p:cNvPr id="123" name="Rectangle 122"/>
          <p:cNvSpPr/>
          <p:nvPr/>
        </p:nvSpPr>
        <p:spPr>
          <a:xfrm>
            <a:off x="2915816" y="5447633"/>
            <a:ext cx="1055776" cy="19893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a:solidFill>
                  <a:prstClr val="black"/>
                </a:solidFill>
              </a:rPr>
              <a:t>15987U12gyw</a:t>
            </a:r>
            <a:r>
              <a:rPr lang="en-GB" sz="1100" dirty="0" smtClean="0">
                <a:solidFill>
                  <a:prstClr val="black"/>
                </a:solidFill>
              </a:rPr>
              <a:t>£</a:t>
            </a:r>
            <a:endParaRPr lang="en-GB" sz="1100" dirty="0">
              <a:solidFill>
                <a:prstClr val="black"/>
              </a:solidFill>
            </a:endParaRPr>
          </a:p>
        </p:txBody>
      </p:sp>
      <p:sp>
        <p:nvSpPr>
          <p:cNvPr id="124" name="Rounded Rectangle 123"/>
          <p:cNvSpPr/>
          <p:nvPr/>
        </p:nvSpPr>
        <p:spPr>
          <a:xfrm>
            <a:off x="7152796" y="5556707"/>
            <a:ext cx="1655679"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Find Details from </a:t>
            </a:r>
          </a:p>
          <a:p>
            <a:pPr algn="ctr" fontAlgn="auto">
              <a:spcBef>
                <a:spcPts val="0"/>
              </a:spcBef>
              <a:spcAft>
                <a:spcPts val="0"/>
              </a:spcAft>
            </a:pPr>
            <a:r>
              <a:rPr lang="en-GB" sz="1100" b="1" dirty="0" smtClean="0">
                <a:solidFill>
                  <a:prstClr val="white"/>
                </a:solidFill>
              </a:rPr>
              <a:t>TRICS TP Username</a:t>
            </a:r>
            <a:endParaRPr lang="en-GB" sz="1100" b="1" dirty="0">
              <a:solidFill>
                <a:prstClr val="white"/>
              </a:solidFill>
            </a:endParaRPr>
          </a:p>
        </p:txBody>
      </p:sp>
      <p:sp>
        <p:nvSpPr>
          <p:cNvPr id="125" name="Rectangle 124">
            <a:hlinkClick r:id="rId21"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grpSp>
        <p:nvGrpSpPr>
          <p:cNvPr id="126" name="Group 6"/>
          <p:cNvGrpSpPr>
            <a:grpSpLocks/>
          </p:cNvGrpSpPr>
          <p:nvPr/>
        </p:nvGrpSpPr>
        <p:grpSpPr bwMode="auto">
          <a:xfrm>
            <a:off x="2025370" y="2411166"/>
            <a:ext cx="142875" cy="143578"/>
            <a:chOff x="1292" y="2568"/>
            <a:chExt cx="90" cy="90"/>
          </a:xfrm>
        </p:grpSpPr>
        <p:sp>
          <p:nvSpPr>
            <p:cNvPr id="127" name="Oval 7"/>
            <p:cNvSpPr>
              <a:spLocks noChangeArrowheads="1"/>
            </p:cNvSpPr>
            <p:nvPr/>
          </p:nvSpPr>
          <p:spPr bwMode="auto">
            <a:xfrm>
              <a:off x="1292" y="2568"/>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28" name="Oval 8"/>
            <p:cNvSpPr>
              <a:spLocks noChangeArrowheads="1"/>
            </p:cNvSpPr>
            <p:nvPr/>
          </p:nvSpPr>
          <p:spPr bwMode="auto">
            <a:xfrm>
              <a:off x="1315" y="2590"/>
              <a:ext cx="45" cy="4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129" name="Oval 128"/>
          <p:cNvSpPr>
            <a:spLocks noChangeArrowheads="1"/>
          </p:cNvSpPr>
          <p:nvPr/>
        </p:nvSpPr>
        <p:spPr bwMode="auto">
          <a:xfrm>
            <a:off x="2025369" y="2696614"/>
            <a:ext cx="142875"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nvGrpSpPr>
          <p:cNvPr id="130" name="Group 6"/>
          <p:cNvGrpSpPr>
            <a:grpSpLocks/>
          </p:cNvGrpSpPr>
          <p:nvPr/>
        </p:nvGrpSpPr>
        <p:grpSpPr bwMode="auto">
          <a:xfrm>
            <a:off x="2024575" y="2154635"/>
            <a:ext cx="142875" cy="143578"/>
            <a:chOff x="1292" y="2568"/>
            <a:chExt cx="90" cy="90"/>
          </a:xfrm>
        </p:grpSpPr>
        <p:sp>
          <p:nvSpPr>
            <p:cNvPr id="131" name="Oval 7"/>
            <p:cNvSpPr>
              <a:spLocks noChangeArrowheads="1"/>
            </p:cNvSpPr>
            <p:nvPr/>
          </p:nvSpPr>
          <p:spPr bwMode="auto">
            <a:xfrm>
              <a:off x="1292" y="2568"/>
              <a:ext cx="90" cy="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44" name="Oval 8"/>
            <p:cNvSpPr>
              <a:spLocks noChangeArrowheads="1"/>
            </p:cNvSpPr>
            <p:nvPr/>
          </p:nvSpPr>
          <p:spPr bwMode="auto">
            <a:xfrm>
              <a:off x="1315" y="2590"/>
              <a:ext cx="45" cy="4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grpSp>
      <p:sp>
        <p:nvSpPr>
          <p:cNvPr id="146" name="Oval 145"/>
          <p:cNvSpPr>
            <a:spLocks noChangeArrowheads="1"/>
          </p:cNvSpPr>
          <p:nvPr/>
        </p:nvSpPr>
        <p:spPr bwMode="auto">
          <a:xfrm>
            <a:off x="2040244" y="3581043"/>
            <a:ext cx="142875" cy="14357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42" name="Rectangle 141"/>
          <p:cNvSpPr/>
          <p:nvPr/>
        </p:nvSpPr>
        <p:spPr>
          <a:xfrm>
            <a:off x="2037802" y="6256670"/>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Company</a:t>
            </a:r>
            <a:endParaRPr lang="en-GB" sz="1100" dirty="0">
              <a:solidFill>
                <a:prstClr val="black"/>
              </a:solidFill>
            </a:endParaRPr>
          </a:p>
        </p:txBody>
      </p:sp>
      <p:sp>
        <p:nvSpPr>
          <p:cNvPr id="147" name="Rectangle 146"/>
          <p:cNvSpPr/>
          <p:nvPr/>
        </p:nvSpPr>
        <p:spPr>
          <a:xfrm>
            <a:off x="2900639" y="6231363"/>
            <a:ext cx="1844501" cy="249915"/>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Dorset CC</a:t>
            </a:r>
            <a:endParaRPr lang="en-GB" sz="1100" dirty="0">
              <a:solidFill>
                <a:prstClr val="black"/>
              </a:solidFill>
            </a:endParaRPr>
          </a:p>
        </p:txBody>
      </p:sp>
      <p:sp>
        <p:nvSpPr>
          <p:cNvPr id="148" name="Rectangle 147"/>
          <p:cNvSpPr/>
          <p:nvPr/>
        </p:nvSpPr>
        <p:spPr>
          <a:xfrm>
            <a:off x="2037802" y="5970514"/>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Job Title</a:t>
            </a:r>
            <a:endParaRPr lang="en-GB" sz="1100" dirty="0">
              <a:solidFill>
                <a:prstClr val="black"/>
              </a:solidFill>
            </a:endParaRPr>
          </a:p>
        </p:txBody>
      </p:sp>
      <p:sp>
        <p:nvSpPr>
          <p:cNvPr id="149" name="Rectangle 148"/>
          <p:cNvSpPr/>
          <p:nvPr/>
        </p:nvSpPr>
        <p:spPr>
          <a:xfrm>
            <a:off x="2900639" y="5945207"/>
            <a:ext cx="3910574" cy="249915"/>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Local Authority Travel Plan Officer (LATPO)</a:t>
            </a:r>
            <a:endParaRPr lang="en-GB" sz="1100" dirty="0">
              <a:solidFill>
                <a:prstClr val="black"/>
              </a:solidFill>
            </a:endParaRPr>
          </a:p>
        </p:txBody>
      </p:sp>
      <p:sp>
        <p:nvSpPr>
          <p:cNvPr id="150" name="Rectangle 149"/>
          <p:cNvSpPr/>
          <p:nvPr/>
        </p:nvSpPr>
        <p:spPr>
          <a:xfrm>
            <a:off x="2010907" y="5691448"/>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Name</a:t>
            </a:r>
            <a:endParaRPr lang="en-GB" sz="1100" dirty="0">
              <a:solidFill>
                <a:prstClr val="black"/>
              </a:solidFill>
            </a:endParaRPr>
          </a:p>
        </p:txBody>
      </p:sp>
      <p:sp>
        <p:nvSpPr>
          <p:cNvPr id="153" name="Rectangle 152"/>
          <p:cNvSpPr/>
          <p:nvPr/>
        </p:nvSpPr>
        <p:spPr>
          <a:xfrm>
            <a:off x="2915815" y="5691752"/>
            <a:ext cx="2353523" cy="215719"/>
          </a:xfrm>
          <a:prstGeom prst="rect">
            <a:avLst/>
          </a:prstGeom>
          <a:solidFill>
            <a:schemeClr val="bg1">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Sam Smith</a:t>
            </a:r>
            <a:endParaRPr lang="en-GB" sz="1100" dirty="0">
              <a:solidFill>
                <a:prstClr val="black"/>
              </a:solidFill>
            </a:endParaRPr>
          </a:p>
        </p:txBody>
      </p:sp>
      <p:sp>
        <p:nvSpPr>
          <p:cNvPr id="154" name="Rectangle 153"/>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155" name="Rectangle 154"/>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156" name="Rectangle 155"/>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157" name="Rectangle 156"/>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159" name="Rectangle 158"/>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161" name="Rectangle 160"/>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custDataLst>
      <p:tags r:id="rId1"/>
    </p:custDataLst>
    <p:extLst>
      <p:ext uri="{BB962C8B-B14F-4D97-AF65-F5344CB8AC3E}">
        <p14:creationId xmlns:p14="http://schemas.microsoft.com/office/powerpoint/2010/main" val="300933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88640"/>
            <a:ext cx="1368152" cy="11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prstClr val="white"/>
                </a:solidFill>
              </a:rPr>
              <a:t>TRICS TPM</a:t>
            </a:r>
          </a:p>
          <a:p>
            <a:pPr algn="ctr" fontAlgn="auto">
              <a:spcBef>
                <a:spcPts val="0"/>
              </a:spcBef>
              <a:spcAft>
                <a:spcPts val="0"/>
              </a:spcAft>
            </a:pPr>
            <a:r>
              <a:rPr lang="en-GB" b="1" dirty="0">
                <a:solidFill>
                  <a:prstClr val="white"/>
                </a:solidFill>
              </a:rPr>
              <a:t>LOGO</a:t>
            </a:r>
          </a:p>
        </p:txBody>
      </p:sp>
      <p:sp>
        <p:nvSpPr>
          <p:cNvPr id="10" name="Rectangle 9"/>
          <p:cNvSpPr/>
          <p:nvPr/>
        </p:nvSpPr>
        <p:spPr>
          <a:xfrm>
            <a:off x="1763688" y="569005"/>
            <a:ext cx="1152128"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Documents For</a:t>
            </a:r>
            <a:endParaRPr lang="en-GB" sz="1200" dirty="0">
              <a:solidFill>
                <a:prstClr val="white"/>
              </a:solidFill>
            </a:endParaRPr>
          </a:p>
        </p:txBody>
      </p:sp>
      <p:grpSp>
        <p:nvGrpSpPr>
          <p:cNvPr id="11" name="Group 2"/>
          <p:cNvGrpSpPr>
            <a:grpSpLocks/>
          </p:cNvGrpSpPr>
          <p:nvPr/>
        </p:nvGrpSpPr>
        <p:grpSpPr bwMode="auto">
          <a:xfrm>
            <a:off x="6943726" y="890718"/>
            <a:ext cx="517525" cy="450850"/>
            <a:chOff x="5360" y="177"/>
            <a:chExt cx="326" cy="284"/>
          </a:xfrm>
        </p:grpSpPr>
        <p:sp>
          <p:nvSpPr>
            <p:cNvPr id="12" name="Rectangle 3"/>
            <p:cNvSpPr>
              <a:spLocks noChangeArrowheads="1"/>
            </p:cNvSpPr>
            <p:nvPr/>
          </p:nvSpPr>
          <p:spPr bwMode="auto">
            <a:xfrm>
              <a:off x="5360"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Text Box 4"/>
            <p:cNvSpPr txBox="1">
              <a:spLocks noChangeArrowheads="1"/>
            </p:cNvSpPr>
            <p:nvPr/>
          </p:nvSpPr>
          <p:spPr bwMode="auto">
            <a:xfrm>
              <a:off x="5376"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Help</a:t>
              </a:r>
              <a:endParaRPr lang="en-US" smtClean="0">
                <a:solidFill>
                  <a:prstClr val="black"/>
                </a:solidFill>
                <a:latin typeface="Arial" pitchFamily="34" charset="0"/>
                <a:cs typeface="Arial" pitchFamily="34" charset="0"/>
              </a:endParaRPr>
            </a:p>
          </p:txBody>
        </p:sp>
        <p:pic>
          <p:nvPicPr>
            <p:cNvPr id="1029" name="Picture 5" descr="btn-help-sel"/>
            <p:cNvPicPr>
              <a:picLocks noChangeAspect="1" noChangeArrowheads="1"/>
            </p:cNvPicPr>
            <p:nvPr/>
          </p:nvPicPr>
          <p:blipFill>
            <a:blip r:embed="rId3" cstate="print">
              <a:extLst>
                <a:ext uri="{28A0092B-C50C-407E-A947-70E740481C1C}">
                  <a14:useLocalDpi xmlns:a14="http://schemas.microsoft.com/office/drawing/2010/main" val="0"/>
                </a:ext>
              </a:extLst>
            </a:blip>
            <a:srcRect l="20622" t="3282" r="19753" b="31061"/>
            <a:stretch>
              <a:fillRect/>
            </a:stretch>
          </p:blipFill>
          <p:spPr bwMode="auto">
            <a:xfrm>
              <a:off x="5449" y="186"/>
              <a:ext cx="173" cy="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
          <p:cNvGrpSpPr>
            <a:grpSpLocks/>
          </p:cNvGrpSpPr>
          <p:nvPr/>
        </p:nvGrpSpPr>
        <p:grpSpPr bwMode="auto">
          <a:xfrm>
            <a:off x="4990579" y="882780"/>
            <a:ext cx="517525" cy="450850"/>
            <a:chOff x="1338" y="1298"/>
            <a:chExt cx="363" cy="273"/>
          </a:xfrm>
        </p:grpSpPr>
        <p:sp>
          <p:nvSpPr>
            <p:cNvPr id="15" name="Rectangle 7"/>
            <p:cNvSpPr>
              <a:spLocks noChangeArrowheads="1"/>
            </p:cNvSpPr>
            <p:nvPr/>
          </p:nvSpPr>
          <p:spPr bwMode="auto">
            <a:xfrm>
              <a:off x="1338" y="1298"/>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Text Box 8"/>
            <p:cNvSpPr txBox="1">
              <a:spLocks noChangeArrowheads="1"/>
            </p:cNvSpPr>
            <p:nvPr/>
          </p:nvSpPr>
          <p:spPr bwMode="auto">
            <a:xfrm>
              <a:off x="1356" y="1466"/>
              <a:ext cx="34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Library</a:t>
              </a:r>
              <a:endParaRPr lang="en-US" dirty="0" smtClean="0">
                <a:solidFill>
                  <a:prstClr val="black"/>
                </a:solidFill>
                <a:latin typeface="Arial" pitchFamily="34" charset="0"/>
                <a:cs typeface="Arial" pitchFamily="34" charset="0"/>
              </a:endParaRPr>
            </a:p>
          </p:txBody>
        </p:sp>
        <p:pic>
          <p:nvPicPr>
            <p:cNvPr id="1033" name="Picture 9" descr="mainlibrarysel"/>
            <p:cNvPicPr>
              <a:picLocks noChangeAspect="1" noChangeArrowheads="1"/>
            </p:cNvPicPr>
            <p:nvPr/>
          </p:nvPicPr>
          <p:blipFill>
            <a:blip r:embed="rId4" cstate="print">
              <a:extLst>
                <a:ext uri="{28A0092B-C50C-407E-A947-70E740481C1C}">
                  <a14:useLocalDpi xmlns:a14="http://schemas.microsoft.com/office/drawing/2010/main" val="0"/>
                </a:ext>
              </a:extLst>
            </a:blip>
            <a:srcRect l="23645" t="28334" r="52708" b="33958"/>
            <a:stretch>
              <a:fillRect/>
            </a:stretch>
          </p:blipFill>
          <p:spPr bwMode="auto">
            <a:xfrm>
              <a:off x="1414" y="1305"/>
              <a:ext cx="227" cy="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0"/>
          <p:cNvGrpSpPr>
            <a:grpSpLocks/>
          </p:cNvGrpSpPr>
          <p:nvPr/>
        </p:nvGrpSpPr>
        <p:grpSpPr bwMode="auto">
          <a:xfrm>
            <a:off x="6283326" y="890718"/>
            <a:ext cx="517525" cy="450850"/>
            <a:chOff x="4150" y="1434"/>
            <a:chExt cx="363" cy="273"/>
          </a:xfrm>
        </p:grpSpPr>
        <p:sp>
          <p:nvSpPr>
            <p:cNvPr id="18" name="Rectangle 11">
              <a:hlinkClick r:id="rId5" action="ppaction://hlinksldjump"/>
            </p:cNvPr>
            <p:cNvSpPr>
              <a:spLocks noChangeArrowheads="1"/>
            </p:cNvSpPr>
            <p:nvPr/>
          </p:nvSpPr>
          <p:spPr bwMode="auto">
            <a:xfrm>
              <a:off x="4150" y="1434"/>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9" name="Text Box 12"/>
            <p:cNvSpPr txBox="1">
              <a:spLocks noChangeArrowheads="1"/>
            </p:cNvSpPr>
            <p:nvPr/>
          </p:nvSpPr>
          <p:spPr bwMode="auto">
            <a:xfrm>
              <a:off x="4168" y="1602"/>
              <a:ext cx="345"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Settings</a:t>
              </a:r>
              <a:endParaRPr lang="en-US" dirty="0" smtClean="0">
                <a:solidFill>
                  <a:prstClr val="black"/>
                </a:solidFill>
                <a:latin typeface="Arial" pitchFamily="34" charset="0"/>
                <a:cs typeface="Arial" pitchFamily="34" charset="0"/>
              </a:endParaRPr>
            </a:p>
          </p:txBody>
        </p:sp>
        <p:pic>
          <p:nvPicPr>
            <p:cNvPr id="1037" name="Picture 13" descr="mainsettingssel"/>
            <p:cNvPicPr>
              <a:picLocks noChangeAspect="1" noChangeArrowheads="1"/>
            </p:cNvPicPr>
            <p:nvPr/>
          </p:nvPicPr>
          <p:blipFill>
            <a:blip r:embed="rId6" cstate="print">
              <a:extLst>
                <a:ext uri="{28A0092B-C50C-407E-A947-70E740481C1C}">
                  <a14:useLocalDpi xmlns:a14="http://schemas.microsoft.com/office/drawing/2010/main" val="0"/>
                </a:ext>
              </a:extLst>
            </a:blip>
            <a:srcRect l="24583" t="25833" r="53751" b="30000"/>
            <a:stretch>
              <a:fillRect/>
            </a:stretch>
          </p:blipFill>
          <p:spPr bwMode="auto">
            <a:xfrm>
              <a:off x="4260" y="1451"/>
              <a:ext cx="156"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4"/>
          <p:cNvGrpSpPr>
            <a:grpSpLocks/>
          </p:cNvGrpSpPr>
          <p:nvPr/>
        </p:nvGrpSpPr>
        <p:grpSpPr bwMode="auto">
          <a:xfrm>
            <a:off x="5632451" y="890718"/>
            <a:ext cx="519112" cy="449262"/>
            <a:chOff x="4227" y="189"/>
            <a:chExt cx="327" cy="283"/>
          </a:xfrm>
        </p:grpSpPr>
        <p:sp>
          <p:nvSpPr>
            <p:cNvPr id="21" name="Rectangle 15"/>
            <p:cNvSpPr>
              <a:spLocks noChangeArrowheads="1"/>
            </p:cNvSpPr>
            <p:nvPr/>
          </p:nvSpPr>
          <p:spPr bwMode="auto">
            <a:xfrm>
              <a:off x="4227" y="189"/>
              <a:ext cx="327" cy="28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22" name="Text Box 16"/>
            <p:cNvSpPr txBox="1">
              <a:spLocks noChangeArrowheads="1"/>
            </p:cNvSpPr>
            <p:nvPr/>
          </p:nvSpPr>
          <p:spPr bwMode="auto">
            <a:xfrm>
              <a:off x="4275" y="210"/>
              <a:ext cx="23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Good</a:t>
              </a:r>
            </a:p>
            <a:p>
              <a:pPr algn="ctr"/>
              <a:r>
                <a:rPr lang="en-GB" sz="900" smtClean="0">
                  <a:solidFill>
                    <a:prstClr val="black"/>
                  </a:solidFill>
                  <a:latin typeface="Calibri" pitchFamily="34" charset="0"/>
                  <a:cs typeface="Arial" pitchFamily="34" charset="0"/>
                </a:rPr>
                <a:t>Practice</a:t>
              </a:r>
            </a:p>
            <a:p>
              <a:pPr algn="ctr"/>
              <a:r>
                <a:rPr lang="en-GB" sz="900" smtClean="0">
                  <a:solidFill>
                    <a:prstClr val="black"/>
                  </a:solidFill>
                  <a:latin typeface="Calibri" pitchFamily="34" charset="0"/>
                  <a:cs typeface="Arial" pitchFamily="34" charset="0"/>
                </a:rPr>
                <a:t>Guide</a:t>
              </a:r>
              <a:endParaRPr lang="en-US" smtClean="0">
                <a:solidFill>
                  <a:prstClr val="black"/>
                </a:solidFill>
                <a:latin typeface="Arial" pitchFamily="34" charset="0"/>
                <a:cs typeface="Arial" pitchFamily="34" charset="0"/>
              </a:endParaRPr>
            </a:p>
          </p:txBody>
        </p:sp>
      </p:grpSp>
      <p:grpSp>
        <p:nvGrpSpPr>
          <p:cNvPr id="23" name="Group 17"/>
          <p:cNvGrpSpPr>
            <a:grpSpLocks/>
          </p:cNvGrpSpPr>
          <p:nvPr/>
        </p:nvGrpSpPr>
        <p:grpSpPr bwMode="auto">
          <a:xfrm>
            <a:off x="4342879" y="882780"/>
            <a:ext cx="517525" cy="450850"/>
            <a:chOff x="2908" y="177"/>
            <a:chExt cx="326" cy="284"/>
          </a:xfrm>
        </p:grpSpPr>
        <p:sp>
          <p:nvSpPr>
            <p:cNvPr id="24" name="Rectangle 18"/>
            <p:cNvSpPr>
              <a:spLocks noChangeArrowheads="1"/>
            </p:cNvSpPr>
            <p:nvPr/>
          </p:nvSpPr>
          <p:spPr bwMode="auto">
            <a:xfrm>
              <a:off x="2908" y="177"/>
              <a:ext cx="326" cy="284"/>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3" name="Picture 19" descr="Foru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1" y="189"/>
              <a:ext cx="227" cy="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0"/>
            <p:cNvSpPr txBox="1">
              <a:spLocks noChangeArrowheads="1"/>
            </p:cNvSpPr>
            <p:nvPr/>
          </p:nvSpPr>
          <p:spPr bwMode="auto">
            <a:xfrm>
              <a:off x="2924" y="352"/>
              <a:ext cx="310"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Forum</a:t>
              </a:r>
              <a:endParaRPr lang="en-US" dirty="0" smtClean="0">
                <a:solidFill>
                  <a:prstClr val="black"/>
                </a:solidFill>
                <a:latin typeface="Arial" pitchFamily="34" charset="0"/>
                <a:cs typeface="Arial" pitchFamily="34" charset="0"/>
              </a:endParaRPr>
            </a:p>
          </p:txBody>
        </p:sp>
      </p:grpSp>
      <p:grpSp>
        <p:nvGrpSpPr>
          <p:cNvPr id="26" name="Group 21"/>
          <p:cNvGrpSpPr>
            <a:grpSpLocks/>
          </p:cNvGrpSpPr>
          <p:nvPr/>
        </p:nvGrpSpPr>
        <p:grpSpPr bwMode="auto">
          <a:xfrm>
            <a:off x="7604126" y="890718"/>
            <a:ext cx="517525" cy="450850"/>
            <a:chOff x="5375" y="177"/>
            <a:chExt cx="326" cy="284"/>
          </a:xfrm>
        </p:grpSpPr>
        <p:sp>
          <p:nvSpPr>
            <p:cNvPr id="27" name="Rectangle 22"/>
            <p:cNvSpPr>
              <a:spLocks noChangeArrowheads="1"/>
            </p:cNvSpPr>
            <p:nvPr/>
          </p:nvSpPr>
          <p:spPr bwMode="auto">
            <a:xfrm>
              <a:off x="5375" y="177"/>
              <a:ext cx="326" cy="28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47" name="Picture 23" descr="logou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1" y="187"/>
              <a:ext cx="281" cy="1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4"/>
            <p:cNvSpPr txBox="1">
              <a:spLocks noChangeArrowheads="1"/>
            </p:cNvSpPr>
            <p:nvPr/>
          </p:nvSpPr>
          <p:spPr bwMode="auto">
            <a:xfrm>
              <a:off x="5391" y="352"/>
              <a:ext cx="310" cy="8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smtClean="0">
                  <a:solidFill>
                    <a:prstClr val="black"/>
                  </a:solidFill>
                  <a:latin typeface="Calibri" pitchFamily="34" charset="0"/>
                  <a:cs typeface="Arial" pitchFamily="34" charset="0"/>
                </a:rPr>
                <a:t>Logout</a:t>
              </a:r>
              <a:endParaRPr lang="en-US" smtClean="0">
                <a:solidFill>
                  <a:prstClr val="black"/>
                </a:solidFill>
                <a:latin typeface="Arial" pitchFamily="34" charset="0"/>
                <a:cs typeface="Arial" pitchFamily="34" charset="0"/>
              </a:endParaRPr>
            </a:p>
          </p:txBody>
        </p:sp>
      </p:grpSp>
      <p:grpSp>
        <p:nvGrpSpPr>
          <p:cNvPr id="29" name="Group 28"/>
          <p:cNvGrpSpPr/>
          <p:nvPr/>
        </p:nvGrpSpPr>
        <p:grpSpPr>
          <a:xfrm>
            <a:off x="3675678" y="882781"/>
            <a:ext cx="517525" cy="450850"/>
            <a:chOff x="2771800" y="2368378"/>
            <a:chExt cx="517525" cy="450850"/>
          </a:xfrm>
        </p:grpSpPr>
        <p:grpSp>
          <p:nvGrpSpPr>
            <p:cNvPr id="35" name="Group 17"/>
            <p:cNvGrpSpPr>
              <a:grpSpLocks/>
            </p:cNvGrpSpPr>
            <p:nvPr/>
          </p:nvGrpSpPr>
          <p:grpSpPr bwMode="auto">
            <a:xfrm>
              <a:off x="2771800" y="2368378"/>
              <a:ext cx="517525" cy="450850"/>
              <a:chOff x="2908" y="172"/>
              <a:chExt cx="326" cy="284"/>
            </a:xfrm>
          </p:grpSpPr>
          <p:sp>
            <p:nvSpPr>
              <p:cNvPr id="36" name="Rectangle 18"/>
              <p:cNvSpPr>
                <a:spLocks noChangeArrowheads="1"/>
              </p:cNvSpPr>
              <p:nvPr/>
            </p:nvSpPr>
            <p:spPr bwMode="auto">
              <a:xfrm>
                <a:off x="2908" y="172"/>
                <a:ext cx="326" cy="28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38" name="Text Box 20"/>
              <p:cNvSpPr txBox="1">
                <a:spLocks noChangeArrowheads="1"/>
              </p:cNvSpPr>
              <p:nvPr/>
            </p:nvSpPr>
            <p:spPr bwMode="auto">
              <a:xfrm>
                <a:off x="2924" y="352"/>
                <a:ext cx="310"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white">
                        <a:lumMod val="65000"/>
                      </a:prstClr>
                    </a:solidFill>
                    <a:latin typeface="Calibri" pitchFamily="34" charset="0"/>
                    <a:cs typeface="Arial" pitchFamily="34" charset="0"/>
                  </a:rPr>
                  <a:t>New TP</a:t>
                </a:r>
                <a:endParaRPr lang="en-US" dirty="0" smtClean="0">
                  <a:solidFill>
                    <a:prstClr val="white">
                      <a:lumMod val="65000"/>
                    </a:prstClr>
                  </a:solidFill>
                  <a:latin typeface="Arial" pitchFamily="34" charset="0"/>
                  <a:cs typeface="Arial" pitchFamily="34" charset="0"/>
                </a:endParaRPr>
              </a:p>
            </p:txBody>
          </p:sp>
        </p:grpSp>
        <p:pic>
          <p:nvPicPr>
            <p:cNvPr id="1050" name="Picture 26" descr="http://www.creativefreedom.co.uk/images/uploads/free-icon-design-set-document-add.jpg"/>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76790" t="40815" r="16131" b="46771"/>
            <a:stretch/>
          </p:blipFill>
          <p:spPr bwMode="auto">
            <a:xfrm>
              <a:off x="2902970" y="2398931"/>
              <a:ext cx="255183" cy="2648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2915816" y="569005"/>
            <a:ext cx="5184576" cy="21602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200" dirty="0" smtClean="0">
                <a:solidFill>
                  <a:prstClr val="black"/>
                </a:solidFill>
              </a:rPr>
              <a:t>Dorchester Tesco Travel Plan</a:t>
            </a:r>
            <a:endParaRPr lang="en-GB" sz="1200" dirty="0">
              <a:solidFill>
                <a:prstClr val="black"/>
              </a:solidFill>
            </a:endParaRPr>
          </a:p>
        </p:txBody>
      </p:sp>
      <p:sp>
        <p:nvSpPr>
          <p:cNvPr id="133" name="Rectangle 132"/>
          <p:cNvSpPr/>
          <p:nvPr/>
        </p:nvSpPr>
        <p:spPr>
          <a:xfrm>
            <a:off x="8121354" y="2118070"/>
            <a:ext cx="169912" cy="1735833"/>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4" name="Rectangle 133"/>
          <p:cNvSpPr/>
          <p:nvPr/>
        </p:nvSpPr>
        <p:spPr>
          <a:xfrm>
            <a:off x="8125682" y="3658307"/>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35" name="Rectangle 134"/>
          <p:cNvSpPr/>
          <p:nvPr/>
        </p:nvSpPr>
        <p:spPr>
          <a:xfrm flipV="1">
            <a:off x="8133346" y="2124266"/>
            <a:ext cx="169416" cy="207062"/>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smtClean="0">
                <a:solidFill>
                  <a:prstClr val="black"/>
                </a:solidFill>
                <a:latin typeface="Webdings" pitchFamily="18" charset="2"/>
              </a:rPr>
              <a:t>6</a:t>
            </a:r>
            <a:endParaRPr lang="en-GB" dirty="0">
              <a:solidFill>
                <a:prstClr val="black"/>
              </a:solidFill>
              <a:latin typeface="Webdings" pitchFamily="18" charset="2"/>
            </a:endParaRPr>
          </a:p>
        </p:txBody>
      </p:sp>
      <p:sp>
        <p:nvSpPr>
          <p:cNvPr id="140" name="Rectangle 139"/>
          <p:cNvSpPr/>
          <p:nvPr/>
        </p:nvSpPr>
        <p:spPr>
          <a:xfrm flipV="1">
            <a:off x="8129514" y="2558292"/>
            <a:ext cx="161752" cy="770213"/>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dirty="0">
                <a:solidFill>
                  <a:prstClr val="black"/>
                </a:solidFill>
              </a:rPr>
              <a:t>=</a:t>
            </a:r>
          </a:p>
        </p:txBody>
      </p:sp>
      <p:sp>
        <p:nvSpPr>
          <p:cNvPr id="180" name="Rectangle 179"/>
          <p:cNvSpPr/>
          <p:nvPr/>
        </p:nvSpPr>
        <p:spPr>
          <a:xfrm>
            <a:off x="2067047" y="1520787"/>
            <a:ext cx="6224516" cy="233438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1" name="Rectangle 180"/>
          <p:cNvSpPr/>
          <p:nvPr/>
        </p:nvSpPr>
        <p:spPr>
          <a:xfrm>
            <a:off x="2067048" y="1520787"/>
            <a:ext cx="6224516"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Document List</a:t>
            </a:r>
            <a:endParaRPr lang="en-GB" sz="1050" dirty="0">
              <a:solidFill>
                <a:prstClr val="white"/>
              </a:solidFill>
            </a:endParaRPr>
          </a:p>
        </p:txBody>
      </p:sp>
      <p:grpSp>
        <p:nvGrpSpPr>
          <p:cNvPr id="103" name="Group 3"/>
          <p:cNvGrpSpPr>
            <a:grpSpLocks/>
          </p:cNvGrpSpPr>
          <p:nvPr/>
        </p:nvGrpSpPr>
        <p:grpSpPr bwMode="auto">
          <a:xfrm>
            <a:off x="3068216" y="880165"/>
            <a:ext cx="517525" cy="450850"/>
            <a:chOff x="2608" y="1752"/>
            <a:chExt cx="363" cy="273"/>
          </a:xfrm>
        </p:grpSpPr>
        <p:sp>
          <p:nvSpPr>
            <p:cNvPr id="104" name="Rectangle 4">
              <a:hlinkClick r:id="rId10" action="ppaction://hlinksldjump"/>
            </p:cNvPr>
            <p:cNvSpPr>
              <a:spLocks noChangeArrowheads="1"/>
            </p:cNvSpPr>
            <p:nvPr/>
          </p:nvSpPr>
          <p:spPr bwMode="auto">
            <a:xfrm>
              <a:off x="2608" y="1752"/>
              <a:ext cx="363" cy="273"/>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pic>
          <p:nvPicPr>
            <p:cNvPr id="105" name="Picture 5" descr="mainreportsel"/>
            <p:cNvPicPr>
              <a:picLocks noChangeAspect="1" noChangeArrowheads="1"/>
            </p:cNvPicPr>
            <p:nvPr/>
          </p:nvPicPr>
          <p:blipFill>
            <a:blip r:embed="rId11" cstate="print">
              <a:extLst>
                <a:ext uri="{28A0092B-C50C-407E-A947-70E740481C1C}">
                  <a14:useLocalDpi xmlns:a14="http://schemas.microsoft.com/office/drawing/2010/main" val="0"/>
                </a:ext>
              </a:extLst>
            </a:blip>
            <a:srcRect l="25313" t="27499" r="53958" b="28125"/>
            <a:stretch>
              <a:fillRect/>
            </a:stretch>
          </p:blipFill>
          <p:spPr bwMode="auto">
            <a:xfrm>
              <a:off x="2699" y="1765"/>
              <a:ext cx="225" cy="239"/>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6"/>
            <p:cNvSpPr txBox="1">
              <a:spLocks noChangeArrowheads="1"/>
            </p:cNvSpPr>
            <p:nvPr/>
          </p:nvSpPr>
          <p:spPr bwMode="auto">
            <a:xfrm>
              <a:off x="2617" y="1850"/>
              <a:ext cx="34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GB" sz="900" dirty="0" smtClean="0">
                  <a:solidFill>
                    <a:prstClr val="black"/>
                  </a:solidFill>
                  <a:latin typeface="Calibri" pitchFamily="34" charset="0"/>
                  <a:cs typeface="Arial" pitchFamily="34" charset="0"/>
                </a:rPr>
                <a:t>Document</a:t>
              </a:r>
            </a:p>
            <a:p>
              <a:pPr algn="ctr"/>
              <a:r>
                <a:rPr lang="en-GB" sz="900" dirty="0" smtClean="0">
                  <a:solidFill>
                    <a:prstClr val="black"/>
                  </a:solidFill>
                  <a:latin typeface="Calibri" pitchFamily="34" charset="0"/>
                  <a:cs typeface="Arial" pitchFamily="34" charset="0"/>
                </a:rPr>
                <a:t>Templates</a:t>
              </a:r>
              <a:endParaRPr lang="en-US" dirty="0" smtClean="0">
                <a:solidFill>
                  <a:prstClr val="black"/>
                </a:solidFill>
                <a:latin typeface="Arial" pitchFamily="34" charset="0"/>
                <a:cs typeface="Arial" pitchFamily="34" charset="0"/>
              </a:endParaRPr>
            </a:p>
          </p:txBody>
        </p:sp>
      </p:grpSp>
      <p:sp>
        <p:nvSpPr>
          <p:cNvPr id="138" name="Rectangle 137">
            <a:hlinkClick r:id="rId12" action="ppaction://hlinksldjump"/>
          </p:cNvPr>
          <p:cNvSpPr/>
          <p:nvPr/>
        </p:nvSpPr>
        <p:spPr>
          <a:xfrm>
            <a:off x="252243" y="1432855"/>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Main Details</a:t>
            </a:r>
            <a:endParaRPr lang="en-GB" sz="1200" dirty="0">
              <a:solidFill>
                <a:prstClr val="black"/>
              </a:solidFill>
            </a:endParaRPr>
          </a:p>
        </p:txBody>
      </p:sp>
      <p:sp>
        <p:nvSpPr>
          <p:cNvPr id="139" name="Rectangle 138">
            <a:hlinkClick r:id="rId13" action="ppaction://hlinksldjump"/>
          </p:cNvPr>
          <p:cNvSpPr/>
          <p:nvPr/>
        </p:nvSpPr>
        <p:spPr>
          <a:xfrm>
            <a:off x="252243" y="1775274"/>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Calendar</a:t>
            </a:r>
            <a:endParaRPr lang="en-GB" sz="1200" dirty="0">
              <a:solidFill>
                <a:prstClr val="black"/>
              </a:solidFill>
            </a:endParaRPr>
          </a:p>
        </p:txBody>
      </p:sp>
      <p:sp>
        <p:nvSpPr>
          <p:cNvPr id="141" name="Rectangle 140">
            <a:hlinkClick r:id="rId14" action="ppaction://hlinksldjump"/>
          </p:cNvPr>
          <p:cNvSpPr/>
          <p:nvPr/>
        </p:nvSpPr>
        <p:spPr>
          <a:xfrm>
            <a:off x="252243" y="2117693"/>
            <a:ext cx="1512166"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Contacts</a:t>
            </a:r>
            <a:endParaRPr lang="en-GB" sz="1200" dirty="0">
              <a:solidFill>
                <a:prstClr val="black"/>
              </a:solidFill>
            </a:endParaRPr>
          </a:p>
        </p:txBody>
      </p:sp>
      <p:sp>
        <p:nvSpPr>
          <p:cNvPr id="143" name="Rectangle 142">
            <a:hlinkClick r:id="rId15" action="ppaction://hlinksldjump"/>
          </p:cNvPr>
          <p:cNvSpPr/>
          <p:nvPr/>
        </p:nvSpPr>
        <p:spPr>
          <a:xfrm>
            <a:off x="232894" y="2460112"/>
            <a:ext cx="1531515" cy="2160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Site Documents</a:t>
            </a:r>
            <a:endParaRPr lang="en-GB" sz="1200" dirty="0">
              <a:solidFill>
                <a:prstClr val="white"/>
              </a:solidFill>
            </a:endParaRPr>
          </a:p>
        </p:txBody>
      </p:sp>
      <p:sp>
        <p:nvSpPr>
          <p:cNvPr id="145" name="Rectangle 144"/>
          <p:cNvSpPr/>
          <p:nvPr/>
        </p:nvSpPr>
        <p:spPr>
          <a:xfrm>
            <a:off x="252242" y="3487369"/>
            <a:ext cx="1512167"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Targets</a:t>
            </a:r>
            <a:endParaRPr lang="en-GB" sz="1200" dirty="0">
              <a:solidFill>
                <a:prstClr val="black"/>
              </a:solidFill>
            </a:endParaRPr>
          </a:p>
        </p:txBody>
      </p:sp>
      <p:sp>
        <p:nvSpPr>
          <p:cNvPr id="182" name="Rectangle 181">
            <a:hlinkClick r:id="rId16" action="ppaction://hlinksldjump"/>
          </p:cNvPr>
          <p:cNvSpPr/>
          <p:nvPr/>
        </p:nvSpPr>
        <p:spPr>
          <a:xfrm>
            <a:off x="232894" y="2802531"/>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Surveys</a:t>
            </a:r>
            <a:endParaRPr lang="en-GB" sz="1200" dirty="0">
              <a:solidFill>
                <a:prstClr val="black"/>
              </a:solidFill>
            </a:endParaRPr>
          </a:p>
        </p:txBody>
      </p:sp>
      <p:sp>
        <p:nvSpPr>
          <p:cNvPr id="183" name="Rectangle 182">
            <a:hlinkClick r:id="rId17" action="ppaction://hlinksldjump"/>
          </p:cNvPr>
          <p:cNvSpPr/>
          <p:nvPr/>
        </p:nvSpPr>
        <p:spPr>
          <a:xfrm>
            <a:off x="232894" y="3144950"/>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Notes</a:t>
            </a:r>
            <a:endParaRPr lang="en-GB" sz="1200" dirty="0">
              <a:solidFill>
                <a:prstClr val="black"/>
              </a:solidFill>
            </a:endParaRPr>
          </a:p>
        </p:txBody>
      </p:sp>
      <p:sp>
        <p:nvSpPr>
          <p:cNvPr id="184" name="Rectangle 183"/>
          <p:cNvSpPr/>
          <p:nvPr/>
        </p:nvSpPr>
        <p:spPr>
          <a:xfrm>
            <a:off x="252242" y="3829788"/>
            <a:ext cx="1512167" cy="39996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Transport Assessment Figures</a:t>
            </a:r>
            <a:endParaRPr lang="en-GB"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17877053"/>
              </p:ext>
            </p:extLst>
          </p:nvPr>
        </p:nvGraphicFramePr>
        <p:xfrm>
          <a:off x="2105024" y="1847751"/>
          <a:ext cx="5986463" cy="1335546"/>
        </p:xfrm>
        <a:graphic>
          <a:graphicData uri="http://schemas.openxmlformats.org/drawingml/2006/table">
            <a:tbl>
              <a:tblPr>
                <a:tableStyleId>{5C22544A-7EE6-4342-B048-85BDC9FD1C3A}</a:tableStyleId>
              </a:tblPr>
              <a:tblGrid>
                <a:gridCol w="2207341"/>
                <a:gridCol w="1130312"/>
                <a:gridCol w="1248290"/>
                <a:gridCol w="1400520"/>
              </a:tblGrid>
              <a:tr h="222591">
                <a:tc>
                  <a:txBody>
                    <a:bodyPr/>
                    <a:lstStyle/>
                    <a:p>
                      <a:pPr algn="l" fontAlgn="b"/>
                      <a:r>
                        <a:rPr lang="en-GB" sz="1100" b="1" u="none" strike="noStrike" dirty="0">
                          <a:effectLst/>
                        </a:rPr>
                        <a:t>Document Title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Date</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Author</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b="1" u="none" strike="noStrike" dirty="0">
                          <a:effectLst/>
                        </a:rPr>
                        <a:t>Company</a:t>
                      </a:r>
                      <a:endParaRPr lang="en-GB" sz="1100" b="1" i="0" u="none" strike="noStrike" dirty="0">
                        <a:solidFill>
                          <a:srgbClr val="000000"/>
                        </a:solidFill>
                        <a:effectLst/>
                        <a:latin typeface="Calibri"/>
                      </a:endParaRPr>
                    </a:p>
                  </a:txBody>
                  <a:tcPr marL="9525" marR="9525" marT="9525" marB="0" anchor="b"/>
                </a:tc>
              </a:tr>
              <a:tr h="222591">
                <a:tc>
                  <a:txBody>
                    <a:bodyPr/>
                    <a:lstStyle/>
                    <a:p>
                      <a:pPr algn="l" fontAlgn="b"/>
                      <a:r>
                        <a:rPr lang="en-GB" sz="1100" u="none" strike="noStrike">
                          <a:effectLst/>
                        </a:rPr>
                        <a:t>Transport Assessment</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12/10/2011</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err="1">
                          <a:effectLst/>
                        </a:rPr>
                        <a:t>A.N.Other</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Some Consultancy</a:t>
                      </a:r>
                      <a:endParaRPr lang="en-GB" sz="1100" b="0" i="0" u="none" strike="noStrike">
                        <a:solidFill>
                          <a:srgbClr val="000000"/>
                        </a:solidFill>
                        <a:effectLst/>
                        <a:latin typeface="Calibri"/>
                      </a:endParaRPr>
                    </a:p>
                  </a:txBody>
                  <a:tcPr marL="9525" marR="9525" marT="9525" marB="0" anchor="b"/>
                </a:tc>
              </a:tr>
              <a:tr h="222591">
                <a:tc>
                  <a:txBody>
                    <a:bodyPr/>
                    <a:lstStyle/>
                    <a:p>
                      <a:pPr algn="l" fontAlgn="b"/>
                      <a:r>
                        <a:rPr lang="en-GB" sz="1100" u="none" strike="noStrike">
                          <a:effectLst/>
                        </a:rPr>
                        <a:t>Travel Plan</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15/10/2011</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err="1">
                          <a:effectLst/>
                        </a:rPr>
                        <a:t>J.O.Bloggs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Some Consultancy</a:t>
                      </a:r>
                      <a:endParaRPr lang="en-GB" sz="1100" b="0" i="0" u="none" strike="noStrike">
                        <a:solidFill>
                          <a:srgbClr val="000000"/>
                        </a:solidFill>
                        <a:effectLst/>
                        <a:latin typeface="Calibri"/>
                      </a:endParaRPr>
                    </a:p>
                  </a:txBody>
                  <a:tcPr marL="9525" marR="9525" marT="9525" marB="0" anchor="b"/>
                </a:tc>
              </a:tr>
              <a:tr h="222591">
                <a:tc>
                  <a:txBody>
                    <a:bodyPr/>
                    <a:lstStyle/>
                    <a:p>
                      <a:pPr algn="l" fontAlgn="b"/>
                      <a:r>
                        <a:rPr lang="en-GB" sz="1100" u="none" strike="noStrike">
                          <a:effectLst/>
                        </a:rPr>
                        <a:t>106 Agreement</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25/11/2011</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a:effectLst/>
                        </a:rPr>
                        <a:t>N/A</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District Council</a:t>
                      </a:r>
                      <a:endParaRPr lang="en-GB" sz="1100" b="0" i="0" u="none" strike="noStrike">
                        <a:solidFill>
                          <a:srgbClr val="000000"/>
                        </a:solidFill>
                        <a:effectLst/>
                        <a:latin typeface="Calibri"/>
                      </a:endParaRPr>
                    </a:p>
                  </a:txBody>
                  <a:tcPr marL="9525" marR="9525" marT="9525" marB="0" anchor="b"/>
                </a:tc>
              </a:tr>
              <a:tr h="222591">
                <a:tc>
                  <a:txBody>
                    <a:bodyPr/>
                    <a:lstStyle/>
                    <a:p>
                      <a:pPr algn="l" fontAlgn="b"/>
                      <a:r>
                        <a:rPr lang="en-GB" sz="1100" u="none" strike="noStrike">
                          <a:effectLst/>
                        </a:rPr>
                        <a:t>Base Staff Survey</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20/02/2012</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err="1" smtClean="0">
                          <a:effectLst/>
                        </a:rPr>
                        <a:t>A.Jones</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Tesco</a:t>
                      </a:r>
                      <a:endParaRPr lang="en-GB" sz="1100" b="0" i="0" u="none" strike="noStrike">
                        <a:solidFill>
                          <a:srgbClr val="000000"/>
                        </a:solidFill>
                        <a:effectLst/>
                        <a:latin typeface="Calibri"/>
                      </a:endParaRPr>
                    </a:p>
                  </a:txBody>
                  <a:tcPr marL="9525" marR="9525" marT="9525" marB="0" anchor="b"/>
                </a:tc>
              </a:tr>
              <a:tr h="222591">
                <a:tc>
                  <a:txBody>
                    <a:bodyPr/>
                    <a:lstStyle/>
                    <a:p>
                      <a:pPr algn="l" fontAlgn="b"/>
                      <a:r>
                        <a:rPr lang="en-GB" sz="1100" u="none" strike="noStrike" dirty="0">
                          <a:effectLst/>
                        </a:rPr>
                        <a:t>Site Audit</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13/05/2012</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S.S.Smith</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dirty="0">
                          <a:effectLst/>
                        </a:rPr>
                        <a:t>DCC</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6121619" y="3918559"/>
            <a:ext cx="2187137"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a:rPr>
              <a:t>Double Click Document to Open</a:t>
            </a:r>
            <a:endParaRPr lang="en-GB" sz="1200" dirty="0">
              <a:solidFill>
                <a:prstClr val="black"/>
              </a:solidFill>
              <a:latin typeface="Calibri"/>
            </a:endParaRPr>
          </a:p>
        </p:txBody>
      </p:sp>
      <p:sp>
        <p:nvSpPr>
          <p:cNvPr id="68" name="Rounded Rectangle 67"/>
          <p:cNvSpPr/>
          <p:nvPr/>
        </p:nvSpPr>
        <p:spPr>
          <a:xfrm>
            <a:off x="7287499" y="5578273"/>
            <a:ext cx="1014908" cy="35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b="1" dirty="0" smtClean="0">
                <a:solidFill>
                  <a:prstClr val="white"/>
                </a:solidFill>
              </a:rPr>
              <a:t>Upload Document</a:t>
            </a:r>
            <a:endParaRPr lang="en-GB" sz="1100" b="1" dirty="0">
              <a:solidFill>
                <a:prstClr val="white"/>
              </a:solidFill>
            </a:endParaRPr>
          </a:p>
        </p:txBody>
      </p:sp>
      <p:sp>
        <p:nvSpPr>
          <p:cNvPr id="69" name="Rectangle 68"/>
          <p:cNvSpPr/>
          <p:nvPr/>
        </p:nvSpPr>
        <p:spPr>
          <a:xfrm>
            <a:off x="1835696" y="5680291"/>
            <a:ext cx="10139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Document Date</a:t>
            </a:r>
            <a:endParaRPr lang="en-GB" sz="1100" dirty="0">
              <a:solidFill>
                <a:prstClr val="black"/>
              </a:solidFill>
            </a:endParaRPr>
          </a:p>
        </p:txBody>
      </p:sp>
      <p:sp>
        <p:nvSpPr>
          <p:cNvPr id="70" name="Rectangle 69"/>
          <p:cNvSpPr/>
          <p:nvPr/>
        </p:nvSpPr>
        <p:spPr>
          <a:xfrm>
            <a:off x="2875133" y="5654984"/>
            <a:ext cx="1844501"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12/10/2011</a:t>
            </a:r>
            <a:endParaRPr lang="en-GB" sz="1100" dirty="0">
              <a:solidFill>
                <a:prstClr val="black"/>
              </a:solidFill>
            </a:endParaRPr>
          </a:p>
        </p:txBody>
      </p:sp>
      <p:sp>
        <p:nvSpPr>
          <p:cNvPr id="71" name="Rectangle 70"/>
          <p:cNvSpPr/>
          <p:nvPr/>
        </p:nvSpPr>
        <p:spPr>
          <a:xfrm>
            <a:off x="2012295" y="5962747"/>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Author</a:t>
            </a:r>
            <a:endParaRPr lang="en-GB" sz="1100" dirty="0">
              <a:solidFill>
                <a:prstClr val="black"/>
              </a:solidFill>
            </a:endParaRPr>
          </a:p>
        </p:txBody>
      </p:sp>
      <p:sp>
        <p:nvSpPr>
          <p:cNvPr id="72" name="Rectangle 71"/>
          <p:cNvSpPr/>
          <p:nvPr/>
        </p:nvSpPr>
        <p:spPr>
          <a:xfrm>
            <a:off x="2875132" y="5937440"/>
            <a:ext cx="1844501"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err="1" smtClean="0">
                <a:solidFill>
                  <a:prstClr val="black"/>
                </a:solidFill>
              </a:rPr>
              <a:t>A.N.Other</a:t>
            </a:r>
            <a:endParaRPr lang="en-GB" sz="1100" dirty="0">
              <a:solidFill>
                <a:prstClr val="black"/>
              </a:solidFill>
            </a:endParaRPr>
          </a:p>
        </p:txBody>
      </p:sp>
      <p:sp>
        <p:nvSpPr>
          <p:cNvPr id="73" name="Rectangle 72"/>
          <p:cNvSpPr/>
          <p:nvPr/>
        </p:nvSpPr>
        <p:spPr>
          <a:xfrm>
            <a:off x="2004930" y="6256379"/>
            <a:ext cx="8373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Company</a:t>
            </a:r>
            <a:endParaRPr lang="en-GB" sz="1100" dirty="0">
              <a:solidFill>
                <a:prstClr val="black"/>
              </a:solidFill>
            </a:endParaRPr>
          </a:p>
        </p:txBody>
      </p:sp>
      <p:sp>
        <p:nvSpPr>
          <p:cNvPr id="74" name="Rectangle 73"/>
          <p:cNvSpPr/>
          <p:nvPr/>
        </p:nvSpPr>
        <p:spPr>
          <a:xfrm>
            <a:off x="2867767" y="6231072"/>
            <a:ext cx="1844501"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spcBef>
                <a:spcPts val="0"/>
              </a:spcBef>
              <a:spcAft>
                <a:spcPts val="0"/>
              </a:spcAft>
            </a:pPr>
            <a:r>
              <a:rPr lang="en-GB" sz="1100" dirty="0" smtClean="0">
                <a:solidFill>
                  <a:prstClr val="black"/>
                </a:solidFill>
              </a:rPr>
              <a:t>Some Consultancy</a:t>
            </a:r>
            <a:endParaRPr lang="en-GB" sz="1100" dirty="0">
              <a:solidFill>
                <a:prstClr val="black"/>
              </a:solidFill>
            </a:endParaRPr>
          </a:p>
        </p:txBody>
      </p:sp>
      <p:sp>
        <p:nvSpPr>
          <p:cNvPr id="75" name="Rectangle 74"/>
          <p:cNvSpPr/>
          <p:nvPr/>
        </p:nvSpPr>
        <p:spPr>
          <a:xfrm>
            <a:off x="1835696" y="5394135"/>
            <a:ext cx="1013932" cy="18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fontAlgn="auto">
              <a:spcBef>
                <a:spcPts val="0"/>
              </a:spcBef>
              <a:spcAft>
                <a:spcPts val="0"/>
              </a:spcAft>
            </a:pPr>
            <a:r>
              <a:rPr lang="en-GB" sz="1100" dirty="0" smtClean="0">
                <a:solidFill>
                  <a:prstClr val="black"/>
                </a:solidFill>
              </a:rPr>
              <a:t>Document Title</a:t>
            </a:r>
            <a:endParaRPr lang="en-GB" sz="1100" dirty="0">
              <a:solidFill>
                <a:prstClr val="black"/>
              </a:solidFill>
            </a:endParaRPr>
          </a:p>
        </p:txBody>
      </p:sp>
      <p:sp>
        <p:nvSpPr>
          <p:cNvPr id="76" name="Rectangle 75"/>
          <p:cNvSpPr/>
          <p:nvPr/>
        </p:nvSpPr>
        <p:spPr>
          <a:xfrm>
            <a:off x="2875133" y="5368828"/>
            <a:ext cx="3910574" cy="249915"/>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en-GB" sz="1100" dirty="0" smtClean="0">
                <a:solidFill>
                  <a:prstClr val="black"/>
                </a:solidFill>
              </a:rPr>
              <a:t>Transport Assessment</a:t>
            </a:r>
            <a:endParaRPr lang="en-GB" sz="1100" dirty="0">
              <a:solidFill>
                <a:prstClr val="black"/>
              </a:solidFill>
            </a:endParaRPr>
          </a:p>
        </p:txBody>
      </p:sp>
      <p:cxnSp>
        <p:nvCxnSpPr>
          <p:cNvPr id="77" name="Straight Connector 76"/>
          <p:cNvCxnSpPr/>
          <p:nvPr/>
        </p:nvCxnSpPr>
        <p:spPr>
          <a:xfrm>
            <a:off x="1927298" y="4912795"/>
            <a:ext cx="6773767" cy="0"/>
          </a:xfrm>
          <a:prstGeom prst="line">
            <a:avLst/>
          </a:prstGeom>
        </p:spPr>
        <p:style>
          <a:lnRef idx="2">
            <a:schemeClr val="dk1"/>
          </a:lnRef>
          <a:fillRef idx="0">
            <a:schemeClr val="dk1"/>
          </a:fillRef>
          <a:effectRef idx="1">
            <a:schemeClr val="dk1"/>
          </a:effectRef>
          <a:fontRef idx="minor">
            <a:schemeClr val="tx1"/>
          </a:fontRef>
        </p:style>
      </p:cxnSp>
      <p:sp>
        <p:nvSpPr>
          <p:cNvPr id="78" name="Rectangle 77"/>
          <p:cNvSpPr/>
          <p:nvPr/>
        </p:nvSpPr>
        <p:spPr>
          <a:xfrm>
            <a:off x="1927297" y="5020807"/>
            <a:ext cx="6773767" cy="29664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Upload Document to </a:t>
            </a:r>
            <a:r>
              <a:rPr lang="en-GB" sz="1200" dirty="0" err="1" smtClean="0">
                <a:solidFill>
                  <a:prstClr val="white"/>
                </a:solidFill>
              </a:rPr>
              <a:t>STraPIT</a:t>
            </a:r>
            <a:r>
              <a:rPr lang="en-GB" sz="1200" dirty="0" smtClean="0">
                <a:solidFill>
                  <a:prstClr val="white"/>
                </a:solidFill>
              </a:rPr>
              <a:t> System</a:t>
            </a:r>
            <a:endParaRPr lang="en-GB" sz="1050" dirty="0">
              <a:solidFill>
                <a:prstClr val="white"/>
              </a:solidFill>
            </a:endParaRPr>
          </a:p>
        </p:txBody>
      </p:sp>
      <p:sp>
        <p:nvSpPr>
          <p:cNvPr id="79" name="TextBox 78"/>
          <p:cNvSpPr txBox="1"/>
          <p:nvPr/>
        </p:nvSpPr>
        <p:spPr>
          <a:xfrm>
            <a:off x="6128764" y="6040271"/>
            <a:ext cx="2306272"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a:rPr>
              <a:t>Only </a:t>
            </a:r>
            <a:r>
              <a:rPr lang="en-GB" sz="1200" dirty="0" err="1" smtClean="0">
                <a:solidFill>
                  <a:prstClr val="black"/>
                </a:solidFill>
                <a:latin typeface="Calibri"/>
              </a:rPr>
              <a:t>pdf</a:t>
            </a:r>
            <a:r>
              <a:rPr lang="en-GB" sz="1200" dirty="0" smtClean="0">
                <a:solidFill>
                  <a:prstClr val="black"/>
                </a:solidFill>
                <a:latin typeface="Calibri"/>
              </a:rPr>
              <a:t> files accepted for Upload</a:t>
            </a:r>
            <a:endParaRPr lang="en-GB" sz="1200" dirty="0">
              <a:solidFill>
                <a:prstClr val="black"/>
              </a:solidFill>
              <a:latin typeface="Calibri"/>
            </a:endParaRPr>
          </a:p>
        </p:txBody>
      </p:sp>
      <p:sp>
        <p:nvSpPr>
          <p:cNvPr id="80" name="Rectangle 79"/>
          <p:cNvSpPr/>
          <p:nvPr/>
        </p:nvSpPr>
        <p:spPr>
          <a:xfrm rot="16200000">
            <a:off x="-645835" y="5547948"/>
            <a:ext cx="2083467" cy="28731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Travel Plan Measures</a:t>
            </a:r>
            <a:endParaRPr lang="en-GB" sz="1200" dirty="0">
              <a:solidFill>
                <a:prstClr val="black"/>
              </a:solidFill>
            </a:endParaRPr>
          </a:p>
        </p:txBody>
      </p:sp>
      <p:sp>
        <p:nvSpPr>
          <p:cNvPr id="81" name="Rectangle 80"/>
          <p:cNvSpPr/>
          <p:nvPr/>
        </p:nvSpPr>
        <p:spPr>
          <a:xfrm>
            <a:off x="611561" y="4645376"/>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Main Details</a:t>
            </a:r>
            <a:endParaRPr lang="en-GB" sz="1050" dirty="0">
              <a:solidFill>
                <a:prstClr val="black"/>
              </a:solidFill>
            </a:endParaRPr>
          </a:p>
        </p:txBody>
      </p:sp>
      <p:sp>
        <p:nvSpPr>
          <p:cNvPr id="82" name="Rectangle 81"/>
          <p:cNvSpPr/>
          <p:nvPr/>
        </p:nvSpPr>
        <p:spPr>
          <a:xfrm>
            <a:off x="611561" y="4912795"/>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Site Changes</a:t>
            </a:r>
            <a:endParaRPr lang="en-GB" sz="1050" dirty="0">
              <a:solidFill>
                <a:prstClr val="black"/>
              </a:solidFill>
            </a:endParaRPr>
          </a:p>
        </p:txBody>
      </p:sp>
      <p:sp>
        <p:nvSpPr>
          <p:cNvPr id="83" name="Rectangle 82"/>
          <p:cNvSpPr/>
          <p:nvPr/>
        </p:nvSpPr>
        <p:spPr>
          <a:xfrm>
            <a:off x="611561" y="5180214"/>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Cycling</a:t>
            </a:r>
            <a:endParaRPr lang="en-GB" sz="1100" dirty="0">
              <a:solidFill>
                <a:prstClr val="black"/>
              </a:solidFill>
            </a:endParaRPr>
          </a:p>
        </p:txBody>
      </p:sp>
      <p:sp>
        <p:nvSpPr>
          <p:cNvPr id="84" name="Rectangle 83"/>
          <p:cNvSpPr/>
          <p:nvPr/>
        </p:nvSpPr>
        <p:spPr>
          <a:xfrm>
            <a:off x="611561" y="5447633"/>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Car Sharing</a:t>
            </a:r>
            <a:endParaRPr lang="en-GB" sz="1050" dirty="0">
              <a:solidFill>
                <a:prstClr val="black"/>
              </a:solidFill>
            </a:endParaRPr>
          </a:p>
        </p:txBody>
      </p:sp>
      <p:sp>
        <p:nvSpPr>
          <p:cNvPr id="85" name="Rectangle 84"/>
          <p:cNvSpPr/>
          <p:nvPr/>
        </p:nvSpPr>
        <p:spPr>
          <a:xfrm>
            <a:off x="611561" y="5715052"/>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Financial</a:t>
            </a:r>
            <a:endParaRPr lang="en-GB" sz="1050" dirty="0">
              <a:solidFill>
                <a:prstClr val="black"/>
              </a:solidFill>
            </a:endParaRPr>
          </a:p>
        </p:txBody>
      </p:sp>
      <p:sp>
        <p:nvSpPr>
          <p:cNvPr id="86" name="Rectangle 85"/>
          <p:cNvSpPr/>
          <p:nvPr/>
        </p:nvSpPr>
        <p:spPr>
          <a:xfrm>
            <a:off x="611561" y="598247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Public Transport</a:t>
            </a:r>
            <a:endParaRPr lang="en-GB" sz="1050" dirty="0">
              <a:solidFill>
                <a:prstClr val="black"/>
              </a:solidFill>
            </a:endParaRPr>
          </a:p>
        </p:txBody>
      </p:sp>
      <p:sp>
        <p:nvSpPr>
          <p:cNvPr id="87" name="Rectangle 86"/>
          <p:cNvSpPr/>
          <p:nvPr/>
        </p:nvSpPr>
        <p:spPr>
          <a:xfrm>
            <a:off x="611561" y="6249890"/>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Shuttle Bus</a:t>
            </a:r>
            <a:endParaRPr lang="en-GB" sz="1050" dirty="0">
              <a:solidFill>
                <a:prstClr val="black"/>
              </a:solidFill>
            </a:endParaRPr>
          </a:p>
        </p:txBody>
      </p:sp>
      <p:sp>
        <p:nvSpPr>
          <p:cNvPr id="88" name="Rectangle 87"/>
          <p:cNvSpPr/>
          <p:nvPr/>
        </p:nvSpPr>
        <p:spPr>
          <a:xfrm>
            <a:off x="611561" y="6517311"/>
            <a:ext cx="1152848" cy="21602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black"/>
                </a:solidFill>
              </a:rPr>
              <a:t>Web-Site</a:t>
            </a:r>
            <a:endParaRPr lang="en-GB" sz="1050" dirty="0">
              <a:solidFill>
                <a:prstClr val="black"/>
              </a:solidFill>
            </a:endParaRPr>
          </a:p>
        </p:txBody>
      </p:sp>
      <p:sp>
        <p:nvSpPr>
          <p:cNvPr id="89" name="Rectangle 88">
            <a:hlinkClick r:id="rId17" action="ppaction://hlinksldjump"/>
          </p:cNvPr>
          <p:cNvSpPr/>
          <p:nvPr/>
        </p:nvSpPr>
        <p:spPr>
          <a:xfrm>
            <a:off x="251520" y="4356142"/>
            <a:ext cx="1531515" cy="21602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black"/>
                </a:solidFill>
              </a:rPr>
              <a:t>TP Reports</a:t>
            </a:r>
            <a:endParaRPr lang="en-GB" sz="1200" dirty="0">
              <a:solidFill>
                <a:prstClr val="black"/>
              </a:solidFill>
            </a:endParaRPr>
          </a:p>
        </p:txBody>
      </p:sp>
      <p:sp>
        <p:nvSpPr>
          <p:cNvPr id="90" name="TextBox 89"/>
          <p:cNvSpPr txBox="1"/>
          <p:nvPr/>
        </p:nvSpPr>
        <p:spPr>
          <a:xfrm>
            <a:off x="2066073" y="3926253"/>
            <a:ext cx="2263761"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a:rPr>
              <a:t>Click heading to Sort by that Column</a:t>
            </a:r>
            <a:endParaRPr lang="en-GB" sz="1100" dirty="0">
              <a:solidFill>
                <a:prstClr val="black"/>
              </a:solidFill>
              <a:latin typeface="Calibri"/>
            </a:endParaRPr>
          </a:p>
        </p:txBody>
      </p:sp>
      <p:sp>
        <p:nvSpPr>
          <p:cNvPr id="91" name="Rectangle 90"/>
          <p:cNvSpPr/>
          <p:nvPr/>
        </p:nvSpPr>
        <p:spPr>
          <a:xfrm>
            <a:off x="1763688" y="188640"/>
            <a:ext cx="981237" cy="216024"/>
          </a:xfrm>
          <a:prstGeom prst="rect">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Version No.</a:t>
            </a:r>
            <a:endParaRPr lang="en-GB" sz="1200" dirty="0">
              <a:solidFill>
                <a:prstClr val="white"/>
              </a:solidFill>
            </a:endParaRPr>
          </a:p>
        </p:txBody>
      </p:sp>
      <p:sp>
        <p:nvSpPr>
          <p:cNvPr id="92" name="Rectangle 91"/>
          <p:cNvSpPr/>
          <p:nvPr/>
        </p:nvSpPr>
        <p:spPr>
          <a:xfrm>
            <a:off x="2953670"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Email TRICS</a:t>
            </a:r>
            <a:endParaRPr lang="en-GB" sz="1200" dirty="0">
              <a:solidFill>
                <a:prstClr val="white"/>
              </a:solidFill>
            </a:endParaRPr>
          </a:p>
        </p:txBody>
      </p:sp>
      <p:sp>
        <p:nvSpPr>
          <p:cNvPr id="93" name="Rectangle 92"/>
          <p:cNvSpPr/>
          <p:nvPr/>
        </p:nvSpPr>
        <p:spPr>
          <a:xfrm>
            <a:off x="4143652"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Help Desk</a:t>
            </a:r>
            <a:endParaRPr lang="en-GB" sz="1200" dirty="0">
              <a:solidFill>
                <a:prstClr val="white"/>
              </a:solidFill>
            </a:endParaRPr>
          </a:p>
        </p:txBody>
      </p:sp>
      <p:sp>
        <p:nvSpPr>
          <p:cNvPr id="94" name="Rectangle 93"/>
          <p:cNvSpPr/>
          <p:nvPr/>
        </p:nvSpPr>
        <p:spPr>
          <a:xfrm>
            <a:off x="5333634" y="188640"/>
            <a:ext cx="981237" cy="21602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Tutorial</a:t>
            </a:r>
            <a:endParaRPr lang="en-GB" sz="1200" dirty="0">
              <a:solidFill>
                <a:prstClr val="white"/>
              </a:solidFill>
            </a:endParaRPr>
          </a:p>
        </p:txBody>
      </p:sp>
      <p:sp>
        <p:nvSpPr>
          <p:cNvPr id="95" name="Rectangle 94"/>
          <p:cNvSpPr/>
          <p:nvPr/>
        </p:nvSpPr>
        <p:spPr>
          <a:xfrm>
            <a:off x="6523616" y="188640"/>
            <a:ext cx="1143225" cy="216024"/>
          </a:xfrm>
          <a:prstGeom prst="rect">
            <a:avLst/>
          </a:prstGeom>
          <a:gradFill>
            <a:gsLst>
              <a:gs pos="0">
                <a:srgbClr val="EEB500"/>
              </a:gs>
              <a:gs pos="35000">
                <a:srgbClr val="EEB500"/>
              </a:gs>
              <a:gs pos="100000">
                <a:srgbClr val="EEB500"/>
              </a:gs>
            </a:gsLst>
          </a:gradFill>
          <a:ln/>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200" dirty="0" smtClean="0">
                <a:solidFill>
                  <a:prstClr val="black"/>
                </a:solidFill>
                <a:latin typeface="Webdings" pitchFamily="18" charset="2"/>
              </a:rPr>
              <a:t>H </a:t>
            </a:r>
            <a:r>
              <a:rPr lang="en-GB" sz="1200" dirty="0" smtClean="0">
                <a:solidFill>
                  <a:prstClr val="black"/>
                </a:solidFill>
              </a:rPr>
              <a:t>Home Page</a:t>
            </a:r>
            <a:endParaRPr lang="en-GB" sz="1200" dirty="0">
              <a:solidFill>
                <a:prstClr val="black"/>
              </a:solidFill>
            </a:endParaRPr>
          </a:p>
        </p:txBody>
      </p:sp>
      <p:sp>
        <p:nvSpPr>
          <p:cNvPr id="96" name="Rectangle 95"/>
          <p:cNvSpPr/>
          <p:nvPr/>
        </p:nvSpPr>
        <p:spPr>
          <a:xfrm>
            <a:off x="7875588" y="188640"/>
            <a:ext cx="981237" cy="216024"/>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My Account</a:t>
            </a:r>
            <a:endParaRPr lang="en-GB" sz="1200" dirty="0">
              <a:solidFill>
                <a:prstClr val="white"/>
              </a:solidFill>
            </a:endParaRPr>
          </a:p>
        </p:txBody>
      </p:sp>
    </p:spTree>
    <p:extLst>
      <p:ext uri="{BB962C8B-B14F-4D97-AF65-F5344CB8AC3E}">
        <p14:creationId xmlns:p14="http://schemas.microsoft.com/office/powerpoint/2010/main" val="8797989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779</TotalTime>
  <Words>3393</Words>
  <Application>Microsoft Office PowerPoint</Application>
  <PresentationFormat>On-screen Show (4:3)</PresentationFormat>
  <Paragraphs>921</Paragraphs>
  <Slides>15</Slides>
  <Notes>15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1_Office Theme</vt:lpstr>
      <vt:lpstr>Module</vt:lpstr>
      <vt:lpstr>1_Module</vt:lpstr>
      <vt:lpstr>TRICS Travel Planning Module</vt:lpstr>
      <vt:lpstr>Introduction to TRICS Travel Planning Module</vt:lpstr>
      <vt:lpstr>Key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Next?</vt:lpstr>
      <vt:lpstr>TRICS Community</vt:lpstr>
      <vt:lpstr>The BIG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TRICS Data Collection in 2012/13</dc:title>
  <dc:creator>icoles</dc:creator>
  <cp:lastModifiedBy>DCC</cp:lastModifiedBy>
  <cp:revision>72</cp:revision>
  <dcterms:created xsi:type="dcterms:W3CDTF">2012-05-28T13:24:36Z</dcterms:created>
  <dcterms:modified xsi:type="dcterms:W3CDTF">2014-06-03T14:24:48Z</dcterms:modified>
</cp:coreProperties>
</file>