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96" r:id="rId2"/>
  </p:sldMasterIdLst>
  <p:notesMasterIdLst>
    <p:notesMasterId r:id="rId37"/>
  </p:notesMasterIdLst>
  <p:handoutMasterIdLst>
    <p:handoutMasterId r:id="rId38"/>
  </p:handoutMasterIdLst>
  <p:sldIdLst>
    <p:sldId id="258" r:id="rId3"/>
    <p:sldId id="295" r:id="rId4"/>
    <p:sldId id="270" r:id="rId5"/>
    <p:sldId id="271" r:id="rId6"/>
    <p:sldId id="306" r:id="rId7"/>
    <p:sldId id="278" r:id="rId8"/>
    <p:sldId id="275" r:id="rId9"/>
    <p:sldId id="269" r:id="rId10"/>
    <p:sldId id="276" r:id="rId11"/>
    <p:sldId id="298" r:id="rId12"/>
    <p:sldId id="280" r:id="rId13"/>
    <p:sldId id="279" r:id="rId14"/>
    <p:sldId id="297" r:id="rId15"/>
    <p:sldId id="299" r:id="rId16"/>
    <p:sldId id="300" r:id="rId17"/>
    <p:sldId id="302" r:id="rId18"/>
    <p:sldId id="307" r:id="rId19"/>
    <p:sldId id="292" r:id="rId20"/>
    <p:sldId id="294" r:id="rId21"/>
    <p:sldId id="303" r:id="rId22"/>
    <p:sldId id="304" r:id="rId23"/>
    <p:sldId id="305" r:id="rId24"/>
    <p:sldId id="308" r:id="rId25"/>
    <p:sldId id="281" r:id="rId26"/>
    <p:sldId id="289" r:id="rId27"/>
    <p:sldId id="274" r:id="rId28"/>
    <p:sldId id="285" r:id="rId29"/>
    <p:sldId id="286" r:id="rId30"/>
    <p:sldId id="293" r:id="rId31"/>
    <p:sldId id="272" r:id="rId32"/>
    <p:sldId id="291" r:id="rId33"/>
    <p:sldId id="309" r:id="rId34"/>
    <p:sldId id="288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70435" autoAdjust="0"/>
  </p:normalViewPr>
  <p:slideViewPr>
    <p:cSldViewPr>
      <p:cViewPr varScale="1">
        <p:scale>
          <a:sx n="79" d="100"/>
          <a:sy n="79" d="100"/>
        </p:scale>
        <p:origin x="-24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260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E03A5-D1E9-4627-9E4B-4AADD0C47642}" type="datetimeFigureOut">
              <a:rPr lang="en-GB" smtClean="0"/>
              <a:pPr/>
              <a:t>25/06/2014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4D26-B7E0-4456-8B8F-21BDC79D5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44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215B-3F44-44AD-A2E1-631D957A3E27}" type="datetimeFigureOut">
              <a:rPr lang="en-GB" smtClean="0"/>
              <a:pPr/>
              <a:t>25/06/2014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817C1-8ED6-4D33-83CB-654D2FD477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0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Background – Types of Trip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Passby</a:t>
            </a:r>
            <a:r>
              <a:rPr lang="en-GB" dirty="0" smtClean="0"/>
              <a:t> trips only affect the immediate vicinity – possibly only the site access, which they will pass through twice.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Diverted trips affect a slightly larger</a:t>
            </a:r>
            <a:r>
              <a:rPr lang="en-GB" baseline="0" dirty="0" smtClean="0"/>
              <a:t> area than a </a:t>
            </a:r>
            <a:r>
              <a:rPr lang="en-GB" baseline="0" dirty="0" err="1" smtClean="0"/>
              <a:t>passby</a:t>
            </a:r>
            <a:r>
              <a:rPr lang="en-GB" baseline="0" dirty="0" smtClean="0"/>
              <a:t> trip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Lawrence</a:t>
            </a:r>
            <a:r>
              <a:rPr lang="en-GB" baseline="0" dirty="0" smtClean="0"/>
              <a:t> to present on literature review.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Comments on LinkedIn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Comments on LinkedIn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Examples: new Waitrose – will people still go to ASDA? Do people go to </a:t>
            </a:r>
            <a:r>
              <a:rPr lang="en-GB" dirty="0" err="1" smtClean="0"/>
              <a:t>Lidl</a:t>
            </a:r>
            <a:r>
              <a:rPr lang="en-GB" dirty="0" smtClean="0"/>
              <a:t> as well as </a:t>
            </a:r>
            <a:r>
              <a:rPr lang="en-GB" dirty="0" err="1" smtClean="0"/>
              <a:t>Sainsburys</a:t>
            </a:r>
            <a:r>
              <a:rPr lang="en-GB" dirty="0" smtClean="0"/>
              <a:t>, rather</a:t>
            </a:r>
            <a:r>
              <a:rPr lang="en-GB" baseline="0" dirty="0" smtClean="0"/>
              <a:t> than instead of?</a:t>
            </a:r>
          </a:p>
          <a:p>
            <a:endParaRPr lang="en-GB" dirty="0" smtClean="0"/>
          </a:p>
          <a:p>
            <a:r>
              <a:rPr lang="en-GB" dirty="0" smtClean="0"/>
              <a:t>In short, are </a:t>
            </a:r>
            <a:r>
              <a:rPr lang="en-GB" dirty="0" smtClean="0"/>
              <a:t>people really just making more trips rather than transferring?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Will people who </a:t>
            </a:r>
            <a:r>
              <a:rPr lang="en-GB" dirty="0" err="1" smtClean="0"/>
              <a:t>passby</a:t>
            </a:r>
            <a:r>
              <a:rPr lang="en-GB" dirty="0" smtClean="0"/>
              <a:t> not bother</a:t>
            </a:r>
            <a:r>
              <a:rPr lang="en-GB" baseline="0" dirty="0" smtClean="0"/>
              <a:t> stopping if they see that the car park is full/people are queuing?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10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Logically you would expect</a:t>
            </a:r>
            <a:r>
              <a:rPr lang="en-GB" baseline="0" dirty="0" smtClean="0"/>
              <a:t> more </a:t>
            </a:r>
            <a:r>
              <a:rPr lang="en-GB" baseline="0" dirty="0" err="1" smtClean="0"/>
              <a:t>passby</a:t>
            </a:r>
            <a:r>
              <a:rPr lang="en-GB" baseline="0" dirty="0" smtClean="0"/>
              <a:t> trips on commuter routes, at least during peak hours. Is there evidence?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82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Does the presence of a PFS mean more transferred trips? More </a:t>
            </a:r>
            <a:r>
              <a:rPr lang="en-GB" dirty="0" err="1" smtClean="0"/>
              <a:t>passby</a:t>
            </a:r>
            <a:r>
              <a:rPr lang="en-GB" dirty="0" smtClean="0"/>
              <a:t> trips?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22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Are </a:t>
            </a:r>
            <a:r>
              <a:rPr lang="en-GB" dirty="0" err="1" smtClean="0"/>
              <a:t>passby</a:t>
            </a:r>
            <a:r>
              <a:rPr lang="en-GB" dirty="0" smtClean="0"/>
              <a:t>/diverted trips a proportion of the</a:t>
            </a:r>
            <a:r>
              <a:rPr lang="en-GB" baseline="0" dirty="0" smtClean="0"/>
              <a:t> same total trips, or extra trips on top? i.e. do supermarkets on arterial routes have a higher peak hour generation – not normally accounted for. Could we have a more complex trip generation model than simply floor area or parking spaces?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50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50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a high proportion of trips are pass-by,</a:t>
            </a:r>
            <a:r>
              <a:rPr lang="en-GB" baseline="0" dirty="0" smtClean="0"/>
              <a:t> people may not change their behaviour just because of the supermarket’s facilities.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5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Context</a:t>
            </a:r>
            <a:r>
              <a:rPr lang="en-GB" baseline="0" dirty="0" smtClean="0"/>
              <a:t> map for types of trip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Primary trips are direct between home (or other origin) and trip (supermarket in this case).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Secondary</a:t>
            </a:r>
            <a:r>
              <a:rPr lang="en-GB" baseline="0" dirty="0" smtClean="0"/>
              <a:t> trips are just a part of a primary trip (in this case the commute home)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new store is added to the network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trips will be entirely new, and affect the whole network</a:t>
            </a:r>
            <a:r>
              <a:rPr lang="en-GB" baseline="0" dirty="0" smtClean="0"/>
              <a:t> – but probably a small proportion.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Transferred trips originally went to another destination,</a:t>
            </a:r>
            <a:r>
              <a:rPr lang="en-GB" baseline="0" dirty="0" smtClean="0"/>
              <a:t> and now come here – affect the local network only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7C1-8ED6-4D33-83CB-654D2FD4776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rgbClr val="64636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6463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1863" y="1772816"/>
            <a:ext cx="2736850" cy="4105275"/>
          </a:xfrm>
        </p:spPr>
        <p:txBody>
          <a:bodyPr/>
          <a:lstStyle>
            <a:lvl1pPr>
              <a:defRPr b="0"/>
            </a:lvl1pPr>
          </a:lstStyle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772816"/>
            <a:ext cx="5220000" cy="1260000"/>
          </a:xfrm>
        </p:spPr>
        <p:txBody>
          <a:bodyPr/>
          <a:lstStyle>
            <a:lvl1pPr marL="0" indent="0">
              <a:defRPr b="0"/>
            </a:lvl1pPr>
          </a:lstStyle>
          <a:p>
            <a:pPr lvl="0"/>
            <a:r>
              <a:rPr lang="en-US" smtClean="0"/>
              <a:t>Introduction text – please do not resize this box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3" y="3068960"/>
            <a:ext cx="5220000" cy="2089150"/>
          </a:xfrm>
        </p:spPr>
        <p:txBody>
          <a:bodyPr numCol="1" spcCol="180000">
            <a:normAutofit/>
          </a:bodyPr>
          <a:lstStyle>
            <a:lvl1pPr marL="0" indent="0">
              <a:defRPr sz="2000" b="0">
                <a:solidFill>
                  <a:srgbClr val="646362"/>
                </a:solidFill>
              </a:defRPr>
            </a:lvl1pPr>
            <a:lvl2pPr marL="0" indent="0">
              <a:buNone/>
              <a:defRPr baseline="0"/>
            </a:lvl2pPr>
          </a:lstStyle>
          <a:p>
            <a:pPr lvl="0"/>
            <a:r>
              <a:rPr lang="en-US" smtClean="0"/>
              <a:t>Second level, more description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>
            <a:lvl1pPr marL="180975" indent="-180975">
              <a:buFont typeface="Arial" pitchFamily="34" charset="0"/>
              <a:buChar char="•"/>
              <a:defRPr sz="2400" b="0">
                <a:solidFill>
                  <a:srgbClr val="005D99"/>
                </a:solidFill>
              </a:defRPr>
            </a:lvl1pPr>
            <a:lvl2pPr marL="355600" indent="-180975">
              <a:spcAft>
                <a:spcPts val="200"/>
              </a:spcAft>
              <a:defRPr sz="2000">
                <a:solidFill>
                  <a:srgbClr val="646362"/>
                </a:solidFill>
              </a:defRPr>
            </a:lvl2pPr>
            <a:lvl3pPr marL="620713" indent="-228600">
              <a:defRPr>
                <a:solidFill>
                  <a:srgbClr val="64636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1863" y="1772816"/>
            <a:ext cx="2736850" cy="4105275"/>
          </a:xfrm>
        </p:spPr>
        <p:txBody>
          <a:bodyPr/>
          <a:lstStyle>
            <a:lvl1pPr>
              <a:defRPr b="0">
                <a:solidFill>
                  <a:srgbClr val="64636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772816"/>
            <a:ext cx="5220000" cy="1260000"/>
          </a:xfrm>
        </p:spPr>
        <p:txBody>
          <a:bodyPr/>
          <a:lstStyle>
            <a:lvl1pPr marL="0" indent="0">
              <a:defRPr b="0">
                <a:solidFill>
                  <a:srgbClr val="646362"/>
                </a:solidFill>
              </a:defRPr>
            </a:lvl1pPr>
          </a:lstStyle>
          <a:p>
            <a:pPr lvl="0"/>
            <a:r>
              <a:rPr lang="en-US" smtClean="0"/>
              <a:t>Introduction text – please do not resize this box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3" y="3068960"/>
            <a:ext cx="5220000" cy="2089150"/>
          </a:xfrm>
        </p:spPr>
        <p:txBody>
          <a:bodyPr numCol="1" spcCol="180000">
            <a:normAutofit/>
          </a:bodyPr>
          <a:lstStyle>
            <a:lvl1pPr marL="0" indent="0">
              <a:defRPr sz="2000" b="0">
                <a:solidFill>
                  <a:srgbClr val="646362"/>
                </a:solidFill>
              </a:defRPr>
            </a:lvl1pPr>
            <a:lvl2pPr marL="0" indent="0">
              <a:buNone/>
              <a:defRPr baseline="0"/>
            </a:lvl2pPr>
          </a:lstStyle>
          <a:p>
            <a:pPr lvl="0"/>
            <a:r>
              <a:rPr lang="en-US" smtClean="0"/>
              <a:t>Second level, more description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with blue tex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>
            <a:lvl1pPr marL="0" indent="0">
              <a:spcBef>
                <a:spcPts val="500"/>
              </a:spcBef>
              <a:defRPr b="0"/>
            </a:lvl1pPr>
            <a:lvl2pPr marL="180975" indent="-180975" algn="l">
              <a:spcBef>
                <a:spcPts val="480"/>
              </a:spcBef>
              <a:spcAft>
                <a:spcPts val="200"/>
              </a:spcAft>
              <a:defRPr sz="2000">
                <a:solidFill>
                  <a:srgbClr val="646362"/>
                </a:solidFill>
              </a:defRPr>
            </a:lvl2pPr>
            <a:lvl3pPr marL="533400" indent="-228600">
              <a:defRPr>
                <a:solidFill>
                  <a:srgbClr val="64636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grey tex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>
            <a:lvl1pPr marL="0" indent="0">
              <a:spcBef>
                <a:spcPts val="500"/>
              </a:spcBef>
              <a:defRPr b="0">
                <a:solidFill>
                  <a:srgbClr val="646362"/>
                </a:solidFill>
              </a:defRPr>
            </a:lvl1pPr>
            <a:lvl2pPr marL="180975" indent="-180975" algn="l">
              <a:spcBef>
                <a:spcPts val="480"/>
              </a:spcBef>
              <a:spcAft>
                <a:spcPts val="200"/>
              </a:spcAft>
              <a:defRPr sz="2000">
                <a:solidFill>
                  <a:srgbClr val="646362"/>
                </a:solidFill>
              </a:defRPr>
            </a:lvl2pPr>
            <a:lvl3pPr marL="533400" indent="-228600">
              <a:defRPr>
                <a:solidFill>
                  <a:srgbClr val="64636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>
            <a:lvl1pPr marL="180975" indent="-180975">
              <a:buFont typeface="Arial" pitchFamily="34" charset="0"/>
              <a:buChar char="•"/>
              <a:defRPr sz="2400" b="0">
                <a:solidFill>
                  <a:srgbClr val="646362"/>
                </a:solidFill>
              </a:defRPr>
            </a:lvl1pPr>
            <a:lvl2pPr marL="355600" indent="-180975">
              <a:spcAft>
                <a:spcPts val="200"/>
              </a:spcAft>
              <a:defRPr sz="2000">
                <a:solidFill>
                  <a:srgbClr val="646362"/>
                </a:solidFill>
              </a:defRPr>
            </a:lvl2pPr>
            <a:lvl3pPr marL="620713" indent="-228600">
              <a:defRPr>
                <a:solidFill>
                  <a:srgbClr val="64636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520916"/>
            <a:ext cx="8640960" cy="67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8640000" cy="460514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Parsons Brinckerhoff logo blue 301.em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0573" y="6439645"/>
            <a:ext cx="1445802" cy="2880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0" y="5949280"/>
            <a:ext cx="9144000" cy="3600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noFill/>
          </a:ln>
          <a:effectLst>
            <a:outerShdw blurRad="50800" dist="254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1268760"/>
            <a:ext cx="9144000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00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600200"/>
            <a:ext cx="86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0888" y="64010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endParaRPr lang="en-GB" b="1"/>
          </a:p>
        </p:txBody>
      </p:sp>
      <p:sp>
        <p:nvSpPr>
          <p:cNvPr id="10" name="Rectangle 9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Parsons Brinckerhoff logo blue 301.em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0573" y="6439645"/>
            <a:ext cx="1445802" cy="28803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0" y="5949280"/>
            <a:ext cx="9144000" cy="3600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noFill/>
          </a:ln>
          <a:effectLst>
            <a:outerShdw blurRad="50800" dist="254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1268760"/>
            <a:ext cx="9144000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endParaRPr lang="en-GB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1F1044-0592-4232-85F2-F65770D72FD6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C676C5-7F01-40EE-9663-AD40DDE3144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75166820@N00/4725169122/in/photostream/" TargetMode="External"/><Relationship Id="rId3" Type="http://schemas.openxmlformats.org/officeDocument/2006/relationships/hyperlink" Target="https://www.flickr.com/photos/ell-r-brown/8150748789/" TargetMode="External"/><Relationship Id="rId7" Type="http://schemas.openxmlformats.org/officeDocument/2006/relationships/hyperlink" Target="https://www.flickr.com/photos/71256895@N00/9238904876/" TargetMode="External"/><Relationship Id="rId2" Type="http://schemas.openxmlformats.org/officeDocument/2006/relationships/hyperlink" Target="mailto:Richard.Sweet@pbworld.com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www.flickr.com/photos/mattj/1489767/" TargetMode="External"/><Relationship Id="rId5" Type="http://schemas.openxmlformats.org/officeDocument/2006/relationships/hyperlink" Target="https://www.flickr.com/photos/edinburghgreens/5464119321/" TargetMode="External"/><Relationship Id="rId4" Type="http://schemas.openxmlformats.org/officeDocument/2006/relationships/hyperlink" Target="https://www.flickr.com/photos/12859033@N00/2385555283/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Pass-by, Diverted and Transferred Trips: What don’t we know?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165618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Richard Sweet, Principal Engineer, Parsons Brinckerhoff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primary trips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Types of Trip</a:t>
            </a:r>
            <a:endParaRPr lang="en-GB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691680" y="1988840"/>
            <a:ext cx="5760640" cy="3600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2192" y="5404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office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80417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house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1988839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52320" y="1497558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current Supermarket (</a:t>
            </a:r>
            <a:r>
              <a:rPr lang="en-GB" dirty="0" err="1" smtClean="0"/>
              <a:t>SainsCo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94312" y="3327375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New Supermarket (Wait-Op)</a:t>
            </a:r>
            <a:endParaRPr lang="en-GB" dirty="0"/>
          </a:p>
        </p:txBody>
      </p:sp>
      <p:cxnSp>
        <p:nvCxnSpPr>
          <p:cNvPr id="7" name="Straight Connector 6"/>
          <p:cNvCxnSpPr>
            <a:endCxn id="17" idx="1"/>
          </p:cNvCxnSpPr>
          <p:nvPr/>
        </p:nvCxnSpPr>
        <p:spPr>
          <a:xfrm>
            <a:off x="4572000" y="3789040"/>
            <a:ext cx="52231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524" y="488193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These are completely new traffic movements – but how many of them?</a:t>
            </a:r>
            <a:endParaRPr lang="en-GB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870104" y="3789238"/>
            <a:ext cx="1944216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24908" y="1497558"/>
            <a:ext cx="0" cy="142738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624908" y="4712568"/>
            <a:ext cx="0" cy="130872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67744" y="3789040"/>
            <a:ext cx="1802432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2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Transferred Trip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Types of Trip</a:t>
            </a:r>
            <a:endParaRPr lang="en-GB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691680" y="1988840"/>
            <a:ext cx="5760640" cy="3600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2192" y="5404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office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80417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house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1988839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52320" y="1497558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current Supermarket (</a:t>
            </a:r>
            <a:r>
              <a:rPr lang="en-GB" dirty="0" err="1" smtClean="0"/>
              <a:t>SainsCo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94312" y="3327375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New Supermarket (Wait-Op)</a:t>
            </a:r>
            <a:endParaRPr lang="en-GB" dirty="0"/>
          </a:p>
        </p:txBody>
      </p:sp>
      <p:cxnSp>
        <p:nvCxnSpPr>
          <p:cNvPr id="7" name="Straight Connector 6"/>
          <p:cNvCxnSpPr>
            <a:endCxn id="17" idx="1"/>
          </p:cNvCxnSpPr>
          <p:nvPr/>
        </p:nvCxnSpPr>
        <p:spPr>
          <a:xfrm>
            <a:off x="4572000" y="3789040"/>
            <a:ext cx="52231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93096" y="2348880"/>
            <a:ext cx="2223120" cy="0"/>
          </a:xfrm>
          <a:prstGeom prst="straightConnector1">
            <a:avLst/>
          </a:prstGeom>
          <a:ln w="53975">
            <a:solidFill>
              <a:schemeClr val="bg2">
                <a:lumMod val="25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93096" y="2636912"/>
            <a:ext cx="2234468" cy="0"/>
          </a:xfrm>
          <a:prstGeom prst="straightConnector1">
            <a:avLst/>
          </a:prstGeom>
          <a:ln w="53975">
            <a:solidFill>
              <a:schemeClr val="bg2">
                <a:lumMod val="25000"/>
              </a:schemeClr>
            </a:solidFill>
            <a:prstDash val="sysDot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6808" y="3429000"/>
            <a:ext cx="1307504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547664" y="2649240"/>
            <a:ext cx="1944216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47664" y="2348880"/>
            <a:ext cx="2239144" cy="0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786808" y="2348880"/>
            <a:ext cx="0" cy="1080120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91880" y="4025900"/>
            <a:ext cx="1602432" cy="0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91880" y="2649240"/>
            <a:ext cx="0" cy="1376660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7524" y="378923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Not a new trip, but new movement on the local network as I change my shopping habits</a:t>
            </a:r>
            <a:endParaRPr lang="en-GB" i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85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Pass-by Trip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Types of Trip</a:t>
            </a:r>
            <a:endParaRPr lang="en-GB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691680" y="1988840"/>
            <a:ext cx="5760640" cy="3600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2192" y="5404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office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80417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house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19672" y="2564904"/>
            <a:ext cx="2376264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95936" y="6021288"/>
            <a:ext cx="3114600" cy="0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95936" y="2564904"/>
            <a:ext cx="0" cy="3456384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7524" y="378923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I’m on the network anyway…</a:t>
            </a:r>
            <a:endParaRPr lang="en-GB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94312" y="3327375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New Supermarket (Wait-Op)</a:t>
            </a:r>
            <a:endParaRPr lang="en-GB" dirty="0"/>
          </a:p>
        </p:txBody>
      </p:sp>
      <p:cxnSp>
        <p:nvCxnSpPr>
          <p:cNvPr id="23" name="Straight Connector 22"/>
          <p:cNvCxnSpPr>
            <a:endCxn id="20" idx="1"/>
          </p:cNvCxnSpPr>
          <p:nvPr/>
        </p:nvCxnSpPr>
        <p:spPr>
          <a:xfrm>
            <a:off x="4572000" y="3789040"/>
            <a:ext cx="52231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4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Pass-by Trip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Types of Trip</a:t>
            </a:r>
            <a:endParaRPr lang="en-GB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691680" y="1988840"/>
            <a:ext cx="5760640" cy="3600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2192" y="5404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office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80417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house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19672" y="2564904"/>
            <a:ext cx="2376264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95936" y="6021288"/>
            <a:ext cx="3114600" cy="0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95936" y="4077072"/>
            <a:ext cx="0" cy="1944216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7524" y="3789238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I’m on the network anyway…</a:t>
            </a:r>
          </a:p>
          <a:p>
            <a:pPr algn="ctr"/>
            <a:r>
              <a:rPr lang="en-GB" i="1" dirty="0" smtClean="0"/>
              <a:t>…and decide to stop by.</a:t>
            </a:r>
          </a:p>
          <a:p>
            <a:pPr algn="ctr"/>
            <a:endParaRPr lang="en-GB" i="1" dirty="0"/>
          </a:p>
          <a:p>
            <a:pPr algn="ctr"/>
            <a:r>
              <a:rPr lang="en-GB" i="1" dirty="0" smtClean="0"/>
              <a:t>Result is just an extra movement at site access</a:t>
            </a:r>
            <a:endParaRPr lang="en-GB" i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03092" y="4077072"/>
            <a:ext cx="1000956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95936" y="3501008"/>
            <a:ext cx="1000956" cy="0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95936" y="2564904"/>
            <a:ext cx="7156" cy="936104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95936" y="3501008"/>
            <a:ext cx="0" cy="576064"/>
          </a:xfrm>
          <a:prstGeom prst="straightConnector1">
            <a:avLst/>
          </a:prstGeom>
          <a:ln w="53975">
            <a:solidFill>
              <a:schemeClr val="bg2">
                <a:lumMod val="25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94312" y="3327375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New Supermarket (Wait-Op)</a:t>
            </a:r>
            <a:endParaRPr lang="en-GB" dirty="0"/>
          </a:p>
        </p:txBody>
      </p:sp>
      <p:cxnSp>
        <p:nvCxnSpPr>
          <p:cNvPr id="25" name="Straight Connector 24"/>
          <p:cNvCxnSpPr>
            <a:endCxn id="24" idx="1"/>
          </p:cNvCxnSpPr>
          <p:nvPr/>
        </p:nvCxnSpPr>
        <p:spPr>
          <a:xfrm>
            <a:off x="4572000" y="3789040"/>
            <a:ext cx="52231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70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Diverted Trip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Types of Trip</a:t>
            </a:r>
            <a:endParaRPr lang="en-GB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691680" y="1988840"/>
            <a:ext cx="5760640" cy="3600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971600" y="3429000"/>
            <a:ext cx="3600400" cy="7200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31841" y="5589240"/>
            <a:ext cx="1440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2192" y="5404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office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80417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house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43608" y="4437112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New Supermarket </a:t>
            </a:r>
            <a:r>
              <a:rPr lang="en-GB" dirty="0"/>
              <a:t>(Wait-Op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529" y="4861684"/>
            <a:ext cx="52231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619672" y="2564904"/>
            <a:ext cx="2376264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95936" y="6021288"/>
            <a:ext cx="3114600" cy="0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95936" y="2564904"/>
            <a:ext cx="0" cy="3456384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48188" y="198884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This new supermarket is slightly off my normal route…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54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Diverted Trip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Types of Trip</a:t>
            </a:r>
            <a:endParaRPr lang="en-GB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691680" y="1988840"/>
            <a:ext cx="5760640" cy="3600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971600" y="3429000"/>
            <a:ext cx="3600400" cy="7200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31841" y="5589240"/>
            <a:ext cx="1440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2192" y="5404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office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80417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house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43608" y="4437112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New Supermarket </a:t>
            </a:r>
            <a:r>
              <a:rPr lang="en-GB" dirty="0"/>
              <a:t>(Wait-Op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529" y="4861684"/>
            <a:ext cx="52231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48188" y="1988840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This new supermarket is slightly off my normal route…</a:t>
            </a:r>
          </a:p>
          <a:p>
            <a:pPr algn="ctr"/>
            <a:r>
              <a:rPr lang="en-GB" i="1" dirty="0" smtClean="0"/>
              <a:t>… but I can conveniently ‘divert’ to it. </a:t>
            </a:r>
          </a:p>
          <a:p>
            <a:pPr algn="ctr"/>
            <a:endParaRPr lang="en-GB" i="1" dirty="0"/>
          </a:p>
          <a:p>
            <a:pPr algn="ctr"/>
            <a:r>
              <a:rPr lang="en-GB" i="1" dirty="0" smtClean="0"/>
              <a:t>This results in new trips at the site access </a:t>
            </a:r>
            <a:r>
              <a:rPr lang="en-GB" dirty="0" smtClean="0"/>
              <a:t>and</a:t>
            </a:r>
            <a:r>
              <a:rPr lang="en-GB" i="1" dirty="0" smtClean="0"/>
              <a:t> on the nearby network.</a:t>
            </a:r>
            <a:endParaRPr lang="en-GB" i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19672" y="2564904"/>
            <a:ext cx="1728192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47864" y="6021288"/>
            <a:ext cx="3762672" cy="0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47864" y="5229200"/>
            <a:ext cx="0" cy="792088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7864" y="2564904"/>
            <a:ext cx="0" cy="1944216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09529" y="4509120"/>
            <a:ext cx="738335" cy="0"/>
          </a:xfrm>
          <a:prstGeom prst="straightConnector1">
            <a:avLst/>
          </a:prstGeom>
          <a:ln w="539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619400" y="5229200"/>
            <a:ext cx="728464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995936" y="2564904"/>
            <a:ext cx="0" cy="3456384"/>
          </a:xfrm>
          <a:prstGeom prst="straightConnector1">
            <a:avLst/>
          </a:prstGeom>
          <a:ln w="53975">
            <a:solidFill>
              <a:schemeClr val="bg2">
                <a:lumMod val="25000"/>
              </a:schemeClr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347864" y="2564904"/>
            <a:ext cx="648072" cy="0"/>
          </a:xfrm>
          <a:prstGeom prst="straightConnector1">
            <a:avLst/>
          </a:prstGeom>
          <a:ln w="53975">
            <a:solidFill>
              <a:schemeClr val="bg2">
                <a:lumMod val="25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7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of each type?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54864" tIns="91440" rtlCol="0">
            <a:normAutofit/>
          </a:bodyPr>
          <a:lstStyle/>
          <a:p>
            <a:pPr marL="355600" indent="-355600">
              <a:buFont typeface="Wingdings 2"/>
              <a:buChar char=""/>
            </a:pPr>
            <a:r>
              <a:rPr lang="en-GB" sz="2800" dirty="0">
                <a:solidFill>
                  <a:schemeClr val="tx1"/>
                </a:solidFill>
              </a:rPr>
              <a:t>Literature review discussion to follow this presentation…</a:t>
            </a:r>
          </a:p>
          <a:p>
            <a:pPr marL="355600" indent="-355600">
              <a:buFont typeface="Wingdings 2"/>
              <a:buChar char=""/>
            </a:pPr>
            <a:endParaRPr lang="en-GB" sz="28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2800" dirty="0" smtClean="0">
                <a:solidFill>
                  <a:schemeClr val="tx1"/>
                </a:solidFill>
              </a:rPr>
              <a:t>…but </a:t>
            </a:r>
            <a:r>
              <a:rPr lang="en-GB" sz="2800" dirty="0">
                <a:solidFill>
                  <a:schemeClr val="tx1"/>
                </a:solidFill>
              </a:rPr>
              <a:t>suggestion has always been that on a commuting route the vast majority of peak hour trips will not be new.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Previous research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7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on…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Who cares?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7543" y="1772816"/>
            <a:ext cx="5220000" cy="504056"/>
          </a:xfrm>
        </p:spPr>
        <p:txBody>
          <a:bodyPr vert="horz" lIns="54864" tIns="91440" rtlCol="0">
            <a:normAutofit fontScale="92500" lnSpcReduction="20000"/>
          </a:bodyPr>
          <a:lstStyle/>
          <a:p>
            <a:pPr marL="355600" indent="-355600"/>
            <a:r>
              <a:rPr lang="en-GB" dirty="0"/>
              <a:t>We’re making progress…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7543" y="2852936"/>
            <a:ext cx="5220000" cy="2305174"/>
          </a:xfrm>
        </p:spPr>
        <p:txBody>
          <a:bodyPr vert="horz" lIns="54864" tIns="91440" numCol="1" spcCol="180000" rtlCol="0">
            <a:normAutofit/>
          </a:bodyPr>
          <a:lstStyle/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new TRICS study – why now?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What are all these types of trip?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Why does this even matter?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What factors could be important?</a:t>
            </a:r>
          </a:p>
          <a:p>
            <a:pPr marL="723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Discussion (later!)</a:t>
            </a:r>
          </a:p>
          <a:p>
            <a:pPr marL="723900" indent="-342900">
              <a:buFont typeface="Arial" pitchFamily="34" charset="0"/>
              <a:buChar char="•"/>
            </a:pPr>
            <a:endParaRPr lang="en-GB" b="1" dirty="0">
              <a:solidFill>
                <a:schemeClr val="tx1"/>
              </a:solidFill>
            </a:endParaRPr>
          </a:p>
          <a:p>
            <a:pPr marL="723900" indent="-342900">
              <a:buFont typeface="Arial" pitchFamily="34" charset="0"/>
              <a:buChar char="•"/>
            </a:pP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farm4.staticflickr.com/3154/3011013490_e170f830e6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8" t="21095" b="1691"/>
          <a:stretch/>
        </p:blipFill>
        <p:spPr bwMode="auto">
          <a:xfrm>
            <a:off x="5734851" y="2029048"/>
            <a:ext cx="3157629" cy="4064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it matter? (1)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 vert="horz" lIns="54864" tIns="91440" rtlCol="0">
            <a:normAutofit fontScale="77500" lnSpcReduction="20000"/>
          </a:bodyPr>
          <a:lstStyle/>
          <a:p>
            <a:pPr marL="355600" indent="-355600">
              <a:buFont typeface="Wingdings 2"/>
              <a:buChar char=""/>
            </a:pPr>
            <a:r>
              <a:rPr lang="en-GB" sz="3200" dirty="0">
                <a:solidFill>
                  <a:schemeClr val="tx1"/>
                </a:solidFill>
              </a:rPr>
              <a:t>Recent large supermarket proposed for a Somerset </a:t>
            </a:r>
            <a:r>
              <a:rPr lang="en-GB" sz="3200" dirty="0" smtClean="0">
                <a:solidFill>
                  <a:schemeClr val="tx1"/>
                </a:solidFill>
              </a:rPr>
              <a:t>town</a:t>
            </a:r>
          </a:p>
          <a:p>
            <a:pPr marL="355600" indent="-355600">
              <a:buFont typeface="Wingdings 2"/>
              <a:buChar char=""/>
            </a:pPr>
            <a:endParaRPr lang="en-GB" sz="32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3200" dirty="0" smtClean="0">
                <a:solidFill>
                  <a:schemeClr val="tx1"/>
                </a:solidFill>
              </a:rPr>
              <a:t>~8,500 </a:t>
            </a:r>
            <a:r>
              <a:rPr lang="en-GB" sz="3200" dirty="0" err="1">
                <a:solidFill>
                  <a:schemeClr val="tx1"/>
                </a:solidFill>
              </a:rPr>
              <a:t>sqm</a:t>
            </a:r>
            <a:r>
              <a:rPr lang="en-GB" sz="3200" dirty="0">
                <a:solidFill>
                  <a:schemeClr val="tx1"/>
                </a:solidFill>
              </a:rPr>
              <a:t> GFA food store (no PFS</a:t>
            </a:r>
            <a:r>
              <a:rPr lang="en-GB" sz="3200" dirty="0" smtClean="0">
                <a:solidFill>
                  <a:schemeClr val="tx1"/>
                </a:solidFill>
              </a:rPr>
              <a:t>)</a:t>
            </a:r>
          </a:p>
          <a:p>
            <a:pPr marL="355600" indent="-355600">
              <a:buFont typeface="Wingdings 2"/>
              <a:buChar char=""/>
            </a:pPr>
            <a:endParaRPr lang="en-GB" sz="32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3200" dirty="0">
                <a:solidFill>
                  <a:schemeClr val="tx1"/>
                </a:solidFill>
              </a:rPr>
              <a:t>Agreed Friday PM Trips:</a:t>
            </a:r>
          </a:p>
          <a:p>
            <a:pPr marL="990600" lvl="1"/>
            <a:r>
              <a:rPr lang="en-GB" sz="2600" dirty="0">
                <a:solidFill>
                  <a:schemeClr val="tx1"/>
                </a:solidFill>
              </a:rPr>
              <a:t>448 arrivals</a:t>
            </a:r>
          </a:p>
          <a:p>
            <a:pPr marL="990600" lvl="1"/>
            <a:r>
              <a:rPr lang="en-GB" sz="2600" dirty="0">
                <a:solidFill>
                  <a:schemeClr val="tx1"/>
                </a:solidFill>
              </a:rPr>
              <a:t>465 departures</a:t>
            </a:r>
          </a:p>
          <a:p>
            <a:pPr marL="355600" indent="-355600">
              <a:buFont typeface="Wingdings 2"/>
              <a:buChar char=""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3200" dirty="0" smtClean="0">
                <a:solidFill>
                  <a:schemeClr val="tx1"/>
                </a:solidFill>
              </a:rPr>
              <a:t>Distribution </a:t>
            </a:r>
            <a:r>
              <a:rPr lang="en-GB" sz="3200" dirty="0">
                <a:solidFill>
                  <a:schemeClr val="tx1"/>
                </a:solidFill>
              </a:rPr>
              <a:t>(based on literature):</a:t>
            </a:r>
          </a:p>
          <a:p>
            <a:pPr marL="990600" lvl="1"/>
            <a:r>
              <a:rPr lang="en-GB" sz="2600" dirty="0" smtClean="0">
                <a:solidFill>
                  <a:schemeClr val="tx1"/>
                </a:solidFill>
              </a:rPr>
              <a:t>Pass-by/diverted</a:t>
            </a:r>
            <a:r>
              <a:rPr lang="en-GB" sz="2600" dirty="0">
                <a:solidFill>
                  <a:schemeClr val="tx1"/>
                </a:solidFill>
              </a:rPr>
              <a:t>	15%</a:t>
            </a:r>
          </a:p>
          <a:p>
            <a:pPr marL="990600" lvl="1"/>
            <a:r>
              <a:rPr lang="en-GB" sz="2600" dirty="0">
                <a:solidFill>
                  <a:schemeClr val="tx1"/>
                </a:solidFill>
              </a:rPr>
              <a:t>Transferred	</a:t>
            </a:r>
            <a:r>
              <a:rPr lang="en-GB" sz="2600" dirty="0" smtClean="0">
                <a:solidFill>
                  <a:schemeClr val="tx1"/>
                </a:solidFill>
              </a:rPr>
              <a:t>	70%</a:t>
            </a:r>
          </a:p>
          <a:p>
            <a:pPr marL="990600" lvl="1"/>
            <a:endParaRPr lang="en-GB" sz="26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3200" dirty="0">
                <a:solidFill>
                  <a:schemeClr val="tx1"/>
                </a:solidFill>
              </a:rPr>
              <a:t>Result: beyond nearby junctions the impact becomes very small. Is this correct?! What if more are new? Several hundred more movements on the network?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51520" y="116632"/>
            <a:ext cx="7200320" cy="460514"/>
          </a:xfrm>
        </p:spPr>
        <p:txBody>
          <a:bodyPr/>
          <a:lstStyle/>
          <a:p>
            <a:r>
              <a:rPr lang="en-GB" dirty="0" smtClean="0"/>
              <a:t>Estimated trip generation of a large supermarket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2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it matter? (2)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When is a pass-by trip not a pass-by trip?</a:t>
            </a:r>
            <a:endParaRPr lang="en-GB" dirty="0"/>
          </a:p>
        </p:txBody>
      </p:sp>
      <p:cxnSp>
        <p:nvCxnSpPr>
          <p:cNvPr id="13" name="Elbow Connector 12"/>
          <p:cNvCxnSpPr/>
          <p:nvPr/>
        </p:nvCxnSpPr>
        <p:spPr>
          <a:xfrm>
            <a:off x="323528" y="4869160"/>
            <a:ext cx="8568952" cy="0"/>
          </a:xfrm>
          <a:prstGeom prst="straightConnector1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636" y="51358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 commuting route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16377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 recent example…</a:t>
            </a:r>
            <a:endParaRPr lang="en-GB" i="1" dirty="0"/>
          </a:p>
        </p:txBody>
      </p:sp>
      <p:cxnSp>
        <p:nvCxnSpPr>
          <p:cNvPr id="19" name="Elbow Connector 12"/>
          <p:cNvCxnSpPr/>
          <p:nvPr/>
        </p:nvCxnSpPr>
        <p:spPr>
          <a:xfrm>
            <a:off x="7452320" y="2420888"/>
            <a:ext cx="0" cy="2448272"/>
          </a:xfrm>
          <a:prstGeom prst="straightConnector1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0232" y="1630541"/>
            <a:ext cx="162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Industrial Estate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52120" y="31427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store</a:t>
            </a:r>
            <a:endParaRPr lang="en-GB" dirty="0"/>
          </a:p>
        </p:txBody>
      </p:sp>
      <p:cxnSp>
        <p:nvCxnSpPr>
          <p:cNvPr id="24" name="Elbow Connector 12"/>
          <p:cNvCxnSpPr/>
          <p:nvPr/>
        </p:nvCxnSpPr>
        <p:spPr>
          <a:xfrm flipV="1">
            <a:off x="6732240" y="3429000"/>
            <a:ext cx="720080" cy="1"/>
          </a:xfrm>
          <a:prstGeom prst="straightConnector1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82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What don’t we know?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7543" y="1772816"/>
            <a:ext cx="5220000" cy="504056"/>
          </a:xfrm>
        </p:spPr>
        <p:txBody>
          <a:bodyPr>
            <a:normAutofit fontScale="85000" lnSpcReduction="20000"/>
          </a:bodyPr>
          <a:lstStyle/>
          <a:p>
            <a:pPr marL="355600" indent="-355600"/>
            <a:r>
              <a:rPr lang="en-GB" dirty="0" smtClean="0"/>
              <a:t> In the next 20 minutes…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7543" y="2852936"/>
            <a:ext cx="5220000" cy="2305174"/>
          </a:xfrm>
        </p:spPr>
        <p:txBody>
          <a:bodyPr/>
          <a:lstStyle/>
          <a:p>
            <a:pPr marL="723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The new TRICS study – why now?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What are all these types of trip?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Why does this even matter?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What factors could be important?</a:t>
            </a:r>
          </a:p>
          <a:p>
            <a:pPr marL="723900" indent="-342900"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723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Discussion (later!)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1" t="27843" r="29361" b="13302"/>
          <a:stretch/>
        </p:blipFill>
        <p:spPr bwMode="auto">
          <a:xfrm>
            <a:off x="5796136" y="1844824"/>
            <a:ext cx="3058055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0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it matter? (2)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When is a pass-by trip not a pass-by trip?</a:t>
            </a:r>
            <a:endParaRPr lang="en-GB" dirty="0"/>
          </a:p>
        </p:txBody>
      </p:sp>
      <p:cxnSp>
        <p:nvCxnSpPr>
          <p:cNvPr id="13" name="Elbow Connector 12"/>
          <p:cNvCxnSpPr/>
          <p:nvPr/>
        </p:nvCxnSpPr>
        <p:spPr>
          <a:xfrm>
            <a:off x="323528" y="4869160"/>
            <a:ext cx="8568952" cy="0"/>
          </a:xfrm>
          <a:prstGeom prst="straightConnector1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636" y="51358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 commuting route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1637764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TA argues that </a:t>
            </a:r>
          </a:p>
          <a:p>
            <a:endParaRPr lang="en-GB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 smtClean="0"/>
              <a:t>Pass-by Trips are from the side road</a:t>
            </a:r>
          </a:p>
          <a:p>
            <a:pPr marL="285750" indent="-285750">
              <a:buFont typeface="Arial" pitchFamily="34" charset="0"/>
              <a:buChar char="•"/>
            </a:pPr>
            <a:endParaRPr lang="en-GB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 smtClean="0"/>
              <a:t>Diverted Trips are from the commuting route</a:t>
            </a:r>
            <a:endParaRPr lang="en-GB" i="1" dirty="0"/>
          </a:p>
        </p:txBody>
      </p:sp>
      <p:cxnSp>
        <p:nvCxnSpPr>
          <p:cNvPr id="19" name="Elbow Connector 12"/>
          <p:cNvCxnSpPr/>
          <p:nvPr/>
        </p:nvCxnSpPr>
        <p:spPr>
          <a:xfrm>
            <a:off x="7452320" y="2420888"/>
            <a:ext cx="0" cy="2448272"/>
          </a:xfrm>
          <a:prstGeom prst="straightConnector1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0232" y="1630541"/>
            <a:ext cx="162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Industrial Estate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52120" y="31427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store</a:t>
            </a:r>
            <a:endParaRPr lang="en-GB" dirty="0"/>
          </a:p>
        </p:txBody>
      </p:sp>
      <p:cxnSp>
        <p:nvCxnSpPr>
          <p:cNvPr id="24" name="Elbow Connector 12"/>
          <p:cNvCxnSpPr/>
          <p:nvPr/>
        </p:nvCxnSpPr>
        <p:spPr>
          <a:xfrm flipV="1">
            <a:off x="6732240" y="3429000"/>
            <a:ext cx="720080" cy="1"/>
          </a:xfrm>
          <a:prstGeom prst="straightConnector1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55976" y="2376428"/>
            <a:ext cx="3096344" cy="54851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35914" y="3207248"/>
            <a:ext cx="31930" cy="1661912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23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it matter? (2)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31344" y="116632"/>
            <a:ext cx="7220976" cy="460514"/>
          </a:xfrm>
        </p:spPr>
        <p:txBody>
          <a:bodyPr/>
          <a:lstStyle/>
          <a:p>
            <a:r>
              <a:rPr lang="en-GB" dirty="0" smtClean="0"/>
              <a:t>When is a pass-by trip not a pass-by trip?</a:t>
            </a:r>
            <a:endParaRPr lang="en-GB" dirty="0"/>
          </a:p>
        </p:txBody>
      </p:sp>
      <p:cxnSp>
        <p:nvCxnSpPr>
          <p:cNvPr id="13" name="Elbow Connector 12"/>
          <p:cNvCxnSpPr/>
          <p:nvPr/>
        </p:nvCxnSpPr>
        <p:spPr>
          <a:xfrm>
            <a:off x="323528" y="4869160"/>
            <a:ext cx="8568952" cy="0"/>
          </a:xfrm>
          <a:prstGeom prst="straightConnector1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636" y="51358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 commuting route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1637764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My view was:</a:t>
            </a:r>
          </a:p>
          <a:p>
            <a:endParaRPr lang="en-GB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 smtClean="0"/>
              <a:t>This is misinterpretation of the 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 smtClean="0"/>
              <a:t>Sense check: implied that ~30% of traffic on main road stopped in the supermarket!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i="1" dirty="0"/>
          </a:p>
          <a:p>
            <a:r>
              <a:rPr lang="en-GB" i="1" dirty="0"/>
              <a:t>Potential result: </a:t>
            </a:r>
            <a:endParaRPr lang="en-GB" i="1" dirty="0" smtClean="0"/>
          </a:p>
          <a:p>
            <a:endParaRPr lang="en-GB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 smtClean="0"/>
              <a:t>Underestimates </a:t>
            </a:r>
            <a:r>
              <a:rPr lang="en-GB" i="1" dirty="0"/>
              <a:t>the impact in the nearby </a:t>
            </a:r>
            <a:r>
              <a:rPr lang="en-GB" i="1" dirty="0" smtClean="0"/>
              <a:t>area</a:t>
            </a:r>
          </a:p>
        </p:txBody>
      </p:sp>
      <p:cxnSp>
        <p:nvCxnSpPr>
          <p:cNvPr id="19" name="Elbow Connector 12"/>
          <p:cNvCxnSpPr/>
          <p:nvPr/>
        </p:nvCxnSpPr>
        <p:spPr>
          <a:xfrm>
            <a:off x="7452320" y="2420888"/>
            <a:ext cx="0" cy="2448272"/>
          </a:xfrm>
          <a:prstGeom prst="straightConnector1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0232" y="1630541"/>
            <a:ext cx="162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Industrial Estate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52120" y="31427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store</a:t>
            </a:r>
            <a:endParaRPr lang="en-GB" dirty="0"/>
          </a:p>
        </p:txBody>
      </p:sp>
      <p:cxnSp>
        <p:nvCxnSpPr>
          <p:cNvPr id="24" name="Elbow Connector 12"/>
          <p:cNvCxnSpPr/>
          <p:nvPr/>
        </p:nvCxnSpPr>
        <p:spPr>
          <a:xfrm flipV="1">
            <a:off x="6732240" y="3429000"/>
            <a:ext cx="720080" cy="1"/>
          </a:xfrm>
          <a:prstGeom prst="straightConnector1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1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it matter? (2)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This issue is recognised: TRICS 95-2 says:</a:t>
            </a:r>
          </a:p>
          <a:p>
            <a:pPr marL="3175" lvl="1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“</a:t>
            </a:r>
            <a:r>
              <a:rPr lang="en-GB" i="1" dirty="0" smtClean="0">
                <a:solidFill>
                  <a:schemeClr val="tx1"/>
                </a:solidFill>
              </a:rPr>
              <a:t>The distinction between diverted and pass-by trips can sometimes be difficult to make… as it is not </a:t>
            </a:r>
            <a:r>
              <a:rPr lang="en-GB" dirty="0" smtClean="0">
                <a:solidFill>
                  <a:schemeClr val="tx1"/>
                </a:solidFill>
              </a:rPr>
              <a:t>[always] </a:t>
            </a:r>
            <a:r>
              <a:rPr lang="en-GB" i="1" dirty="0" smtClean="0">
                <a:solidFill>
                  <a:schemeClr val="tx1"/>
                </a:solidFill>
              </a:rPr>
              <a:t>clear what constitutes significant or insignificant diversion… In general it is probably more robust to combine the two values into a single term: non-primary</a:t>
            </a:r>
            <a:r>
              <a:rPr lang="en-GB" dirty="0" smtClean="0">
                <a:solidFill>
                  <a:schemeClr val="tx1"/>
                </a:solidFill>
              </a:rPr>
              <a:t>”</a:t>
            </a:r>
            <a:endParaRPr lang="en-GB" i="1" dirty="0" smtClean="0">
              <a:solidFill>
                <a:schemeClr val="tx1"/>
              </a:solidFill>
            </a:endParaRPr>
          </a:p>
          <a:p>
            <a:pPr marL="3175" lvl="1" indent="0" algn="ctr">
              <a:buNone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And MacIver (1999) ensures definition of the pass-by point: </a:t>
            </a:r>
          </a:p>
          <a:p>
            <a:pPr lvl="1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“</a:t>
            </a:r>
            <a:r>
              <a:rPr lang="en-GB" i="1" dirty="0" smtClean="0">
                <a:solidFill>
                  <a:schemeClr val="tx1"/>
                </a:solidFill>
              </a:rPr>
              <a:t>where vehicles would turn off the </a:t>
            </a:r>
            <a:r>
              <a:rPr lang="en-GB" b="1" i="1" dirty="0" smtClean="0">
                <a:solidFill>
                  <a:schemeClr val="tx1"/>
                </a:solidFill>
              </a:rPr>
              <a:t>major through </a:t>
            </a:r>
            <a:r>
              <a:rPr lang="en-GB" i="1" dirty="0" smtClean="0">
                <a:solidFill>
                  <a:schemeClr val="tx1"/>
                </a:solidFill>
              </a:rPr>
              <a:t>route</a:t>
            </a:r>
            <a:r>
              <a:rPr lang="en-GB" dirty="0" smtClean="0">
                <a:solidFill>
                  <a:schemeClr val="tx1"/>
                </a:solidFill>
              </a:rPr>
              <a:t>”</a:t>
            </a:r>
          </a:p>
          <a:p>
            <a:pPr lvl="1" indent="0" algn="r">
              <a:buNone/>
            </a:pPr>
            <a:r>
              <a:rPr lang="en-GB" dirty="0" smtClean="0">
                <a:solidFill>
                  <a:schemeClr val="tx1"/>
                </a:solidFill>
              </a:rPr>
              <a:t>[my emphasis]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23875" lvl="1" indent="-342900"/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As with so much research, the ‘key’ statistics are often quoted out of context making them meaningless.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When is a pass-by trip not a pass-by trip?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52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on…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What don’t we know?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7543" y="1772816"/>
            <a:ext cx="5220000" cy="504056"/>
          </a:xfrm>
        </p:spPr>
        <p:txBody>
          <a:bodyPr vert="horz" lIns="54864" tIns="91440" rtlCol="0">
            <a:normAutofit fontScale="92500" lnSpcReduction="20000"/>
          </a:bodyPr>
          <a:lstStyle/>
          <a:p>
            <a:pPr marL="355600" indent="-355600"/>
            <a:r>
              <a:rPr lang="en-GB" dirty="0"/>
              <a:t>Last part coming up…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7543" y="2852936"/>
            <a:ext cx="5220000" cy="2305174"/>
          </a:xfrm>
        </p:spPr>
        <p:txBody>
          <a:bodyPr vert="horz" lIns="54864" tIns="91440" numCol="1" spcCol="180000" rtlCol="0">
            <a:normAutofit/>
          </a:bodyPr>
          <a:lstStyle/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new TRICS study – why now?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What are all these types of trip?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Why does this even matter?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What factors could be important?</a:t>
            </a:r>
          </a:p>
          <a:p>
            <a:pPr marL="723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Discussion (later!)</a:t>
            </a:r>
          </a:p>
          <a:p>
            <a:pPr marL="723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723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farm2.staticflickr.com/1153/4724547119_af562b7241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5" t="16470" r="3964"/>
          <a:stretch/>
        </p:blipFill>
        <p:spPr bwMode="auto">
          <a:xfrm>
            <a:off x="5364088" y="1988840"/>
            <a:ext cx="3504667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Size of store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Presumably smaller stores have a higher % of pass-by trips?</a:t>
            </a:r>
            <a:endParaRPr lang="en-GB" dirty="0"/>
          </a:p>
        </p:txBody>
      </p:sp>
      <p:pic>
        <p:nvPicPr>
          <p:cNvPr id="2050" name="Picture 2" descr="https://farm6.staticflickr.com/5215/5464119321_58a90351d8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2" b="6892"/>
          <a:stretch/>
        </p:blipFill>
        <p:spPr bwMode="auto">
          <a:xfrm>
            <a:off x="-108520" y="1427708"/>
            <a:ext cx="9505950" cy="58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21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5" t="16139" r="-2082" b="-2100"/>
          <a:stretch/>
        </p:blipFill>
        <p:spPr bwMode="auto">
          <a:xfrm>
            <a:off x="-635000" y="1412776"/>
            <a:ext cx="9969500" cy="589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day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>
            <a:normAutofit/>
          </a:bodyPr>
          <a:lstStyle/>
          <a:p>
            <a:r>
              <a:rPr lang="en-GB" dirty="0" smtClean="0"/>
              <a:t>Higher % secondary trips during peak commuting periods?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1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Behaviour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Fewer trips transferred to a new store – more new ones?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36" y="5609550"/>
            <a:ext cx="2924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6011" y="56877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March 2013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64833"/>
            <a:ext cx="8568952" cy="128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2924944"/>
            <a:ext cx="7920880" cy="2304256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>
              <a:buClr>
                <a:schemeClr val="accent1"/>
              </a:buClr>
              <a:buSzPct val="80000"/>
            </a:pPr>
            <a:r>
              <a:rPr lang="en-GB" sz="3200" dirty="0"/>
              <a:t>"People are shopping around to get the best value, with many shopping in several different places – perhaps getting their fruit and vegetables in one store and their other groceries elsewhere."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3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 parking – does restraint differ?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Are pass-by trips restrained more by parking than new trips?</a:t>
            </a:r>
            <a:endParaRPr lang="en-GB" dirty="0"/>
          </a:p>
        </p:txBody>
      </p:sp>
      <p:pic>
        <p:nvPicPr>
          <p:cNvPr id="5122" name="Picture 2" descr="https://farm4.staticflickr.com/3154/3011013490_e170f830e6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5" b="1691"/>
          <a:stretch/>
        </p:blipFill>
        <p:spPr bwMode="auto">
          <a:xfrm>
            <a:off x="-501080" y="1412776"/>
            <a:ext cx="9753600" cy="56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5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Location, location, location…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>
            <a:normAutofit/>
          </a:bodyPr>
          <a:lstStyle/>
          <a:p>
            <a:r>
              <a:rPr lang="en-GB" dirty="0" smtClean="0"/>
              <a:t>Location</a:t>
            </a:r>
            <a:r>
              <a:rPr lang="en-GB" dirty="0"/>
              <a:t> </a:t>
            </a:r>
            <a:r>
              <a:rPr lang="en-GB" dirty="0" smtClean="0"/>
              <a:t>– commuting routes </a:t>
            </a:r>
            <a:r>
              <a:rPr lang="en-GB" dirty="0" err="1" smtClean="0"/>
              <a:t>vs</a:t>
            </a:r>
            <a:r>
              <a:rPr lang="en-GB" dirty="0" smtClean="0"/>
              <a:t> town centre/retail park</a:t>
            </a:r>
            <a:endParaRPr lang="en-GB" dirty="0"/>
          </a:p>
        </p:txBody>
      </p:sp>
      <p:pic>
        <p:nvPicPr>
          <p:cNvPr id="4098" name="Picture 2" descr="https://farm4.staticflickr.com/3235/2385555283_49c6fba44d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819" r="-1563" b="14105"/>
          <a:stretch/>
        </p:blipFill>
        <p:spPr bwMode="auto">
          <a:xfrm>
            <a:off x="-276672" y="1412776"/>
            <a:ext cx="9753600" cy="600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6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Petrol Filling Station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More transferred trips if local stores don’t have one? More Pass-by trips?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farm1.staticflickr.com/2/1489767_97873be322_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/>
          <a:stretch/>
        </p:blipFill>
        <p:spPr bwMode="auto">
          <a:xfrm>
            <a:off x="-64198" y="1412776"/>
            <a:ext cx="924471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revisit?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54864" tIns="91440" rtlCol="0">
            <a:normAutofit/>
          </a:bodyPr>
          <a:lstStyle/>
          <a:p>
            <a:pPr marL="355600" indent="-355600">
              <a:buFont typeface="Wingdings 2"/>
              <a:buChar char=""/>
            </a:pPr>
            <a:r>
              <a:rPr lang="en-GB" sz="2800" dirty="0">
                <a:solidFill>
                  <a:schemeClr val="tx1"/>
                </a:solidFill>
              </a:rPr>
              <a:t>Top of the TRICS User Survey wish-list for several years!</a:t>
            </a:r>
          </a:p>
          <a:p>
            <a:pPr marL="355600" indent="-355600">
              <a:buFont typeface="Wingdings 2"/>
              <a:buChar char=""/>
            </a:pPr>
            <a:endParaRPr lang="en-GB" sz="28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2800" dirty="0">
                <a:solidFill>
                  <a:schemeClr val="tx1"/>
                </a:solidFill>
              </a:rPr>
              <a:t>Previous research ~20 years old and limited to supermarkets</a:t>
            </a:r>
          </a:p>
          <a:p>
            <a:pPr marL="355600" indent="-355600">
              <a:buFont typeface="Wingdings 2"/>
              <a:buChar char=""/>
            </a:pPr>
            <a:endParaRPr lang="en-GB" sz="28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2800" dirty="0">
                <a:solidFill>
                  <a:schemeClr val="tx1"/>
                </a:solidFill>
              </a:rPr>
              <a:t>Can make a big difference to the traffic impact assessed in a TA – comes up frequently when writing (or checking)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hy research this?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 Trips – inherent, or extra?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>
            <a:normAutofit/>
          </a:bodyPr>
          <a:lstStyle/>
          <a:p>
            <a:r>
              <a:rPr lang="en-GB" dirty="0" smtClean="0"/>
              <a:t>Are secondary trips part of the basic trip generation, or an addition?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44816" cy="479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0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types of development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>
            <a:normAutofit/>
          </a:bodyPr>
          <a:lstStyle/>
          <a:p>
            <a:r>
              <a:rPr lang="en-GB" dirty="0" smtClean="0"/>
              <a:t>Is it wrong to focus so much on food retail?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farm8.staticflickr.com/7389/9238904876_bea4ff954f_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/>
          <a:stretch/>
        </p:blipFill>
        <p:spPr bwMode="auto">
          <a:xfrm>
            <a:off x="-36512" y="1412776"/>
            <a:ext cx="9180512" cy="66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knock-on effects?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>
            <a:normAutofit/>
          </a:bodyPr>
          <a:lstStyle/>
          <a:p>
            <a:r>
              <a:rPr lang="en-GB" dirty="0" smtClean="0"/>
              <a:t>How might the nature of these trips affect Travel Plan Targets?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farm2.staticflickr.com/1153/4724547119_af562b7241_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/>
          <a:stretch/>
        </p:blipFill>
        <p:spPr bwMode="auto">
          <a:xfrm>
            <a:off x="-72008" y="1412776"/>
            <a:ext cx="9252520" cy="579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 2"/>
              <a:buChar char=""/>
            </a:pPr>
            <a:r>
              <a:rPr lang="en-GB" sz="2800" dirty="0">
                <a:solidFill>
                  <a:schemeClr val="tx1"/>
                </a:solidFill>
              </a:rPr>
              <a:t>Primary </a:t>
            </a:r>
            <a:r>
              <a:rPr lang="en-GB" sz="2800" dirty="0" err="1">
                <a:solidFill>
                  <a:schemeClr val="tx1"/>
                </a:solidFill>
              </a:rPr>
              <a:t>vs</a:t>
            </a:r>
            <a:r>
              <a:rPr lang="en-GB" sz="2800" dirty="0">
                <a:solidFill>
                  <a:schemeClr val="tx1"/>
                </a:solidFill>
              </a:rPr>
              <a:t> secondary trips seen as important by many practitioners – good to research it</a:t>
            </a:r>
          </a:p>
          <a:p>
            <a:pPr marL="355600" indent="-355600">
              <a:buFont typeface="Wingdings 2"/>
              <a:buChar char=""/>
            </a:pPr>
            <a:endParaRPr lang="en-GB" sz="28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2800" dirty="0">
                <a:solidFill>
                  <a:schemeClr val="tx1"/>
                </a:solidFill>
              </a:rPr>
              <a:t>Significant implications for forecasting developments’ traffic impact if we don’t understand it properly</a:t>
            </a:r>
          </a:p>
          <a:p>
            <a:pPr marL="355600" indent="-355600">
              <a:buFont typeface="Wingdings 2"/>
              <a:buChar char=""/>
            </a:pPr>
            <a:endParaRPr lang="en-GB" sz="28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2800" dirty="0">
                <a:solidFill>
                  <a:schemeClr val="tx1"/>
                </a:solidFill>
              </a:rPr>
              <a:t>Existing research limited and often misinterpreted</a:t>
            </a:r>
          </a:p>
          <a:p>
            <a:pPr marL="355600" indent="-355600">
              <a:buFont typeface="Wingdings 2"/>
              <a:buChar char=""/>
            </a:pPr>
            <a:endParaRPr lang="en-GB" sz="28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2800" dirty="0">
                <a:solidFill>
                  <a:schemeClr val="tx1"/>
                </a:solidFill>
              </a:rPr>
              <a:t>Numerous potential factors and implications – have we even identified the important ones?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267905"/>
            <a:ext cx="7200320" cy="460514"/>
          </a:xfrm>
        </p:spPr>
        <p:txBody>
          <a:bodyPr/>
          <a:lstStyle/>
          <a:p>
            <a:r>
              <a:rPr lang="en-GB" dirty="0" smtClean="0"/>
              <a:t>Lots to do…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2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Discussion to follow!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772816"/>
            <a:ext cx="7200800" cy="206210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55600" indent="-3556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b="0"/>
            </a:lvl1pPr>
            <a:lvl2pPr marL="355600" indent="-180975">
              <a:spcBef>
                <a:spcPct val="20000"/>
              </a:spcBef>
              <a:spcAft>
                <a:spcPts val="200"/>
              </a:spcAft>
              <a:buClr>
                <a:schemeClr val="accent2"/>
              </a:buClr>
              <a:buSzPct val="90000"/>
              <a:buFont typeface="Wingdings"/>
              <a:buChar char=""/>
              <a:defRPr kumimoji="0" sz="2000">
                <a:solidFill>
                  <a:srgbClr val="646362"/>
                </a:solidFill>
              </a:defRPr>
            </a:lvl2pPr>
            <a:lvl3pPr marL="620713" indent="-22860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>
                <a:solidFill>
                  <a:srgbClr val="646362"/>
                </a:solidFill>
              </a:defRPr>
            </a:lvl3pPr>
            <a:lvl4pPr marL="1216152" indent="-182880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/>
            </a:lvl4pPr>
            <a:lvl5pPr marL="1426464" indent="-182880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smtClean="0"/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baseline="0"/>
            </a:lvl9pPr>
            <a:extLst/>
          </a:lstStyle>
          <a:p>
            <a:pPr marL="0" indent="0">
              <a:buNone/>
            </a:pPr>
            <a:r>
              <a:rPr lang="en-GB" sz="2800" dirty="0"/>
              <a:t>Comments/suggestions: </a:t>
            </a:r>
            <a:r>
              <a:rPr lang="en-GB" sz="2800" dirty="0" smtClean="0">
                <a:hlinkClick r:id="rId2"/>
              </a:rPr>
              <a:t>Richard.Sweet@pbworld.com</a:t>
            </a:r>
            <a:endParaRPr lang="en-GB" sz="2800" dirty="0"/>
          </a:p>
          <a:p>
            <a:endParaRPr lang="en-GB" sz="2800" dirty="0"/>
          </a:p>
          <a:p>
            <a:pPr marL="0" indent="0" algn="r">
              <a:buNone/>
            </a:pPr>
            <a:r>
              <a:rPr lang="en-GB" sz="2800" dirty="0"/>
              <a:t>(</a:t>
            </a:r>
            <a:r>
              <a:rPr lang="en-GB" sz="2800" dirty="0" smtClean="0"/>
              <a:t>and copy to </a:t>
            </a:r>
            <a:r>
              <a:rPr lang="en-GB" sz="2800" dirty="0"/>
              <a:t>Ian!)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6084585"/>
            <a:ext cx="7200800" cy="72879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55600" indent="-3556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b="0"/>
            </a:lvl1pPr>
            <a:lvl2pPr marL="355600" indent="-180975">
              <a:spcBef>
                <a:spcPct val="20000"/>
              </a:spcBef>
              <a:spcAft>
                <a:spcPts val="200"/>
              </a:spcAft>
              <a:buClr>
                <a:schemeClr val="accent2"/>
              </a:buClr>
              <a:buSzPct val="90000"/>
              <a:buFont typeface="Wingdings"/>
              <a:buChar char=""/>
              <a:defRPr kumimoji="0" sz="2000">
                <a:solidFill>
                  <a:srgbClr val="646362"/>
                </a:solidFill>
              </a:defRPr>
            </a:lvl2pPr>
            <a:lvl3pPr marL="620713" indent="-22860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>
                <a:solidFill>
                  <a:srgbClr val="646362"/>
                </a:solidFill>
              </a:defRPr>
            </a:lvl3pPr>
            <a:lvl4pPr marL="1216152" indent="-182880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/>
            </a:lvl4pPr>
            <a:lvl5pPr marL="1426464" indent="-182880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smtClean="0"/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baseline="0"/>
            </a:lvl9pPr>
            <a:extLst/>
          </a:lstStyle>
          <a:p>
            <a:pPr marL="0" indent="0">
              <a:buNone/>
            </a:pPr>
            <a:r>
              <a:rPr lang="en-GB" sz="1800" dirty="0" smtClean="0"/>
              <a:t>Images under Creative Commons Licenses</a:t>
            </a:r>
          </a:p>
          <a:p>
            <a:pPr marL="0" indent="0" algn="ctr">
              <a:buNone/>
            </a:pPr>
            <a:r>
              <a:rPr lang="en-GB" sz="1500" dirty="0" smtClean="0">
                <a:hlinkClick r:id="rId3"/>
              </a:rPr>
              <a:t>Elliott Brown</a:t>
            </a:r>
            <a:r>
              <a:rPr lang="en-GB" sz="1500" dirty="0" smtClean="0"/>
              <a:t> - </a:t>
            </a:r>
            <a:r>
              <a:rPr lang="en-GB" sz="1500" dirty="0" smtClean="0">
                <a:hlinkClick r:id="rId4"/>
              </a:rPr>
              <a:t>John Walker</a:t>
            </a:r>
            <a:r>
              <a:rPr lang="en-GB" sz="1500" dirty="0" smtClean="0"/>
              <a:t> - </a:t>
            </a:r>
            <a:r>
              <a:rPr lang="en-GB" sz="1500" dirty="0" smtClean="0">
                <a:hlinkClick r:id="rId5"/>
              </a:rPr>
              <a:t>Edinburgh Greens</a:t>
            </a:r>
            <a:r>
              <a:rPr lang="en-GB" sz="1500" dirty="0" smtClean="0"/>
              <a:t> - </a:t>
            </a:r>
            <a:r>
              <a:rPr lang="en-GB" sz="1500" dirty="0" smtClean="0">
                <a:hlinkClick r:id="rId6"/>
              </a:rPr>
              <a:t>Matt Jones</a:t>
            </a:r>
            <a:r>
              <a:rPr lang="en-GB" sz="1500" dirty="0" smtClean="0"/>
              <a:t> - </a:t>
            </a:r>
            <a:r>
              <a:rPr lang="en-GB" sz="1500" dirty="0" smtClean="0">
                <a:hlinkClick r:id="rId7"/>
              </a:rPr>
              <a:t>Carol</a:t>
            </a:r>
            <a:r>
              <a:rPr lang="en-GB" sz="1500" dirty="0" smtClean="0"/>
              <a:t> – </a:t>
            </a:r>
            <a:r>
              <a:rPr lang="en-GB" sz="1500" dirty="0" err="1" smtClean="0">
                <a:hlinkClick r:id="rId8"/>
              </a:rPr>
              <a:t>Florrie</a:t>
            </a:r>
            <a:r>
              <a:rPr lang="en-GB" sz="1500" dirty="0" smtClean="0">
                <a:hlinkClick r:id="rId8"/>
              </a:rPr>
              <a:t> </a:t>
            </a:r>
            <a:r>
              <a:rPr lang="en-GB" sz="1500" dirty="0" err="1" smtClean="0">
                <a:hlinkClick r:id="rId8"/>
              </a:rPr>
              <a:t>Bassingbourn</a:t>
            </a:r>
            <a:endParaRPr lang="en-GB" sz="15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82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might we want to know?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54864" tIns="91440" rtlCol="0">
            <a:normAutofit fontScale="85000" lnSpcReduction="20000"/>
          </a:bodyPr>
          <a:lstStyle/>
          <a:p>
            <a:pPr marL="355600" indent="-355600">
              <a:buFont typeface="Wingdings 2"/>
              <a:buChar char=""/>
            </a:pPr>
            <a:r>
              <a:rPr lang="en-GB" sz="3300" dirty="0">
                <a:solidFill>
                  <a:schemeClr val="tx1"/>
                </a:solidFill>
              </a:rPr>
              <a:t>“Some research on… mixed use developments would, I suspect, be very useful to most practitioners”</a:t>
            </a:r>
          </a:p>
          <a:p>
            <a:pPr marL="355600" indent="-355600">
              <a:buFont typeface="Wingdings 2"/>
              <a:buChar char=""/>
            </a:pPr>
            <a:endParaRPr lang="en-GB" sz="33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3300" dirty="0">
                <a:solidFill>
                  <a:schemeClr val="tx1"/>
                </a:solidFill>
              </a:rPr>
              <a:t>“The impacts of an adjacent or indeed internal to the store fast food outlet…”</a:t>
            </a:r>
          </a:p>
          <a:p>
            <a:pPr marL="355600" indent="-355600">
              <a:buFont typeface="Wingdings 2"/>
              <a:buChar char=""/>
            </a:pPr>
            <a:endParaRPr lang="en-GB" sz="33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3300" dirty="0">
                <a:solidFill>
                  <a:schemeClr val="tx1"/>
                </a:solidFill>
              </a:rPr>
              <a:t>“It is the small convenience stores such as Tesco Express / Sainsbury Local which seem to be the biggest area of contention at the moment”</a:t>
            </a:r>
          </a:p>
          <a:p>
            <a:pPr marL="355600" indent="-355600">
              <a:buFont typeface="Wingdings 2"/>
              <a:buChar char=""/>
            </a:pPr>
            <a:endParaRPr lang="en-GB" sz="3300" dirty="0">
              <a:solidFill>
                <a:schemeClr val="tx1"/>
              </a:solidFill>
            </a:endParaRPr>
          </a:p>
          <a:p>
            <a:pPr marL="355600" indent="-355600">
              <a:buFont typeface="Wingdings 2"/>
              <a:buChar char=""/>
            </a:pPr>
            <a:r>
              <a:rPr lang="en-GB" sz="3300" dirty="0">
                <a:solidFill>
                  <a:schemeClr val="tx1"/>
                </a:solidFill>
              </a:rPr>
              <a:t>“Some research on… fast food outlets would also be very helpful”</a:t>
            </a:r>
          </a:p>
          <a:p>
            <a:pPr marL="731520" lvl="1" indent="-274320"/>
            <a:endParaRPr lang="en-GB" sz="2800" dirty="0">
              <a:solidFill>
                <a:schemeClr val="tx1"/>
              </a:solidFill>
            </a:endParaRPr>
          </a:p>
          <a:p>
            <a:pPr marL="731520" lvl="1" indent="-274320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Comments from TRICS Users on LinkedIn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on…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A brief explanation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7543" y="1772816"/>
            <a:ext cx="5220000" cy="504056"/>
          </a:xfrm>
        </p:spPr>
        <p:txBody>
          <a:bodyPr vert="horz" lIns="54864" tIns="91440" rtlCol="0">
            <a:normAutofit fontScale="85000" lnSpcReduction="20000"/>
          </a:bodyPr>
          <a:lstStyle/>
          <a:p>
            <a:pPr marL="355600" indent="-355600"/>
            <a:r>
              <a:rPr lang="en-GB" dirty="0"/>
              <a:t>Now…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7543" y="2852936"/>
            <a:ext cx="5220000" cy="2305174"/>
          </a:xfrm>
        </p:spPr>
        <p:txBody>
          <a:bodyPr vert="horz" lIns="54864" tIns="91440" numCol="1" spcCol="180000" rtlCol="0">
            <a:normAutofit/>
          </a:bodyPr>
          <a:lstStyle/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new TRICS study – why now?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What are all these types of trip?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Why does this even matter?</a:t>
            </a:r>
          </a:p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What factors could be important?</a:t>
            </a:r>
          </a:p>
          <a:p>
            <a:pPr marL="723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723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Discussion (later!)</a:t>
            </a:r>
          </a:p>
          <a:p>
            <a:pPr marL="723900" indent="-342900">
              <a:buFont typeface="Arial" pitchFamily="34" charset="0"/>
              <a:buChar char="•"/>
            </a:pPr>
            <a:endParaRPr lang="en-GB" b="1" dirty="0">
              <a:solidFill>
                <a:schemeClr val="tx1"/>
              </a:solidFill>
            </a:endParaRPr>
          </a:p>
          <a:p>
            <a:pPr marL="723900" indent="-342900">
              <a:buFont typeface="Arial" pitchFamily="34" charset="0"/>
              <a:buChar char="•"/>
            </a:pP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farm1.staticflickr.com/2/1489767_97873be322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t="26579" r="8380"/>
          <a:stretch/>
        </p:blipFill>
        <p:spPr bwMode="auto">
          <a:xfrm>
            <a:off x="5674198" y="1916832"/>
            <a:ext cx="3193378" cy="4370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map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Types of Trip</a:t>
            </a:r>
            <a:endParaRPr lang="en-GB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691680" y="1988840"/>
            <a:ext cx="5760640" cy="3600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971600" y="3429000"/>
            <a:ext cx="3600400" cy="7200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31841" y="5589240"/>
            <a:ext cx="1440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2192" y="5404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office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80417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house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932040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normal route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03548" y="520901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Another, longer route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1988839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52320" y="1497558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current Supermarket (</a:t>
            </a:r>
            <a:r>
              <a:rPr lang="en-GB" dirty="0" err="1" smtClean="0"/>
              <a:t>SainsCos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6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primary trip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Types of Trip</a:t>
            </a:r>
            <a:endParaRPr lang="en-GB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691680" y="1988840"/>
            <a:ext cx="5760640" cy="3600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180417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house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1988839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52320" y="1497558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current Supermarket (</a:t>
            </a:r>
            <a:r>
              <a:rPr lang="en-GB" dirty="0" err="1" smtClean="0"/>
              <a:t>SainsCos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71800" y="2420888"/>
            <a:ext cx="3744416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83148" y="2708920"/>
            <a:ext cx="3744416" cy="0"/>
          </a:xfrm>
          <a:prstGeom prst="straightConnector1">
            <a:avLst/>
          </a:prstGeom>
          <a:ln w="539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1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secondary trip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Types of Trip</a:t>
            </a:r>
            <a:endParaRPr lang="en-GB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691680" y="1988840"/>
            <a:ext cx="5760640" cy="3600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2192" y="5404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office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80417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house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1988839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52320" y="1497558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current Supermarket (</a:t>
            </a:r>
            <a:r>
              <a:rPr lang="en-GB" dirty="0" err="1" smtClean="0"/>
              <a:t>SainsCos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83148" y="2276872"/>
            <a:ext cx="3744416" cy="0"/>
          </a:xfrm>
          <a:prstGeom prst="straightConnector1">
            <a:avLst/>
          </a:prstGeom>
          <a:ln w="539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932040" y="2708920"/>
            <a:ext cx="1595524" cy="0"/>
          </a:xfrm>
          <a:prstGeom prst="straightConnector1">
            <a:avLst/>
          </a:prstGeom>
          <a:ln w="539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32040" y="2708920"/>
            <a:ext cx="0" cy="2592288"/>
          </a:xfrm>
          <a:prstGeom prst="straightConnector1">
            <a:avLst/>
          </a:prstGeom>
          <a:ln w="5397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932040" y="5301208"/>
            <a:ext cx="2304256" cy="0"/>
          </a:xfrm>
          <a:prstGeom prst="straightConnector1">
            <a:avLst/>
          </a:prstGeom>
          <a:ln w="5397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76C5-7F01-40EE-9663-AD40DDE3144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comes the competition…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52000" y="116632"/>
            <a:ext cx="7200320" cy="460514"/>
          </a:xfrm>
        </p:spPr>
        <p:txBody>
          <a:bodyPr/>
          <a:lstStyle/>
          <a:p>
            <a:r>
              <a:rPr lang="en-GB" dirty="0" smtClean="0"/>
              <a:t>Types of Trip</a:t>
            </a:r>
            <a:endParaRPr lang="en-GB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691680" y="1988840"/>
            <a:ext cx="5760640" cy="3600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2192" y="5404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office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80417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house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1988839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52320" y="1497558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My current Supermarket (</a:t>
            </a:r>
            <a:r>
              <a:rPr lang="en-GB" dirty="0" err="1" smtClean="0"/>
              <a:t>SainsCo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94312" y="3327375"/>
            <a:ext cx="149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New Supermarket (Wait-Op)</a:t>
            </a:r>
            <a:endParaRPr lang="en-GB" dirty="0"/>
          </a:p>
        </p:txBody>
      </p:sp>
      <p:cxnSp>
        <p:nvCxnSpPr>
          <p:cNvPr id="7" name="Straight Connector 6"/>
          <p:cNvCxnSpPr>
            <a:endCxn id="17" idx="1"/>
          </p:cNvCxnSpPr>
          <p:nvPr/>
        </p:nvCxnSpPr>
        <p:spPr>
          <a:xfrm>
            <a:off x="4572000" y="3789040"/>
            <a:ext cx="52231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PB corporate colours">
      <a:dk1>
        <a:srgbClr val="646362"/>
      </a:dk1>
      <a:lt1>
        <a:srgbClr val="FFFFFF"/>
      </a:lt1>
      <a:dk2>
        <a:srgbClr val="005D99"/>
      </a:dk2>
      <a:lt2>
        <a:srgbClr val="FFFFFF"/>
      </a:lt2>
      <a:accent1>
        <a:srgbClr val="89ADCC"/>
      </a:accent1>
      <a:accent2>
        <a:srgbClr val="D19333"/>
      </a:accent2>
      <a:accent3>
        <a:srgbClr val="81C8BB"/>
      </a:accent3>
      <a:accent4>
        <a:srgbClr val="B79BA5"/>
      </a:accent4>
      <a:accent5>
        <a:srgbClr val="005D99"/>
      </a:accent5>
      <a:accent6>
        <a:srgbClr val="ED1556"/>
      </a:accent6>
      <a:hlink>
        <a:srgbClr val="005D99"/>
      </a:hlink>
      <a:folHlink>
        <a:srgbClr val="B79BA5"/>
      </a:folHlink>
    </a:clrScheme>
    <a:fontScheme name="P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Light blue 100%">
      <a:srgbClr val="89ADCC"/>
    </a:custClr>
    <a:custClr name="Light blue 70%">
      <a:srgbClr val="ACC6DB"/>
    </a:custClr>
    <a:custClr name="Light blue 50%">
      <a:srgbClr val="C4D6E5"/>
    </a:custClr>
    <a:custClr name="Light blue 20%">
      <a:srgbClr val="E7EFF5"/>
    </a:custClr>
    <a:custClr name="Standard text colour">
      <a:srgbClr val="646362"/>
    </a:custClr>
    <a:custClr name="Standard text colour">
      <a:srgbClr val="646362"/>
    </a:custClr>
    <a:custClr name="Orange 100%">
      <a:srgbClr val="D19333"/>
    </a:custClr>
    <a:custClr name="Orange 70%">
      <a:srgbClr val="DFB470"/>
    </a:custClr>
    <a:custClr name="Orange 50%">
      <a:srgbClr val="E8C999"/>
    </a:custClr>
    <a:custClr name="Orange 20%">
      <a:srgbClr val="F6E9D6"/>
    </a:custClr>
    <a:custClr name="Purple 100%">
      <a:srgbClr val="B79BA5"/>
    </a:custClr>
    <a:custClr name="Purple 70%%">
      <a:srgbClr val="CDB9C0"/>
    </a:custClr>
    <a:custClr name="Purple 50%">
      <a:srgbClr val="DBCDD2"/>
    </a:custClr>
    <a:custClr name="Purple 20%">
      <a:srgbClr val="F1EBED"/>
    </a:custClr>
    <a:custClr name="Standard text colour">
      <a:srgbClr val="646362"/>
    </a:custClr>
    <a:custClr name="Standard text colour">
      <a:srgbClr val="646362"/>
    </a:custClr>
    <a:custClr name="Turquoise 100%">
      <a:srgbClr val="81C8BB"/>
    </a:custClr>
    <a:custClr name="Turquoise 70%">
      <a:srgbClr val="A7D8CF"/>
    </a:custClr>
    <a:custClr name="Turquoise 50%">
      <a:srgbClr val="C0E3DD"/>
    </a:custClr>
    <a:custClr name="Turquoise 20%">
      <a:srgbClr val="E6F4F1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  <a:custClr name="Corporate blue">
      <a:srgbClr val="005D99"/>
    </a:custClr>
  </a:custClrLst>
</a:theme>
</file>

<file path=ppt/theme/theme2.xml><?xml version="1.0" encoding="utf-8"?>
<a:theme xmlns:a="http://schemas.openxmlformats.org/drawingml/2006/main" name="TRIC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464</TotalTime>
  <Words>1505</Words>
  <Application>Microsoft Office PowerPoint</Application>
  <PresentationFormat>On-screen Show (4:3)</PresentationFormat>
  <Paragraphs>295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Blank</vt:lpstr>
      <vt:lpstr>TRICS</vt:lpstr>
      <vt:lpstr>Pass-by, Diverted and Transferred Trips: What don’t we know?</vt:lpstr>
      <vt:lpstr>Introduction</vt:lpstr>
      <vt:lpstr>Why revisit?</vt:lpstr>
      <vt:lpstr>What might we want to know?</vt:lpstr>
      <vt:lpstr>Moving on…</vt:lpstr>
      <vt:lpstr>A map</vt:lpstr>
      <vt:lpstr>A primary trip</vt:lpstr>
      <vt:lpstr>A secondary trip</vt:lpstr>
      <vt:lpstr>Here comes the competition…</vt:lpstr>
      <vt:lpstr>New primary trips</vt:lpstr>
      <vt:lpstr>Transferred Trip</vt:lpstr>
      <vt:lpstr>Pass-by Trip</vt:lpstr>
      <vt:lpstr>Pass-by Trip</vt:lpstr>
      <vt:lpstr>Diverted Trip</vt:lpstr>
      <vt:lpstr>Diverted Trip</vt:lpstr>
      <vt:lpstr>How many of each type?</vt:lpstr>
      <vt:lpstr>Moving on…</vt:lpstr>
      <vt:lpstr>Why does it matter? (1)</vt:lpstr>
      <vt:lpstr>Why does it matter? (2)</vt:lpstr>
      <vt:lpstr>Why does it matter? (2)</vt:lpstr>
      <vt:lpstr>Why does it matter? (2)</vt:lpstr>
      <vt:lpstr>Why does it matter? (2)</vt:lpstr>
      <vt:lpstr>Moving on…</vt:lpstr>
      <vt:lpstr>Size of store</vt:lpstr>
      <vt:lpstr>Time of day</vt:lpstr>
      <vt:lpstr>Customer Behaviour</vt:lpstr>
      <vt:lpstr>Car parking – does restraint differ?</vt:lpstr>
      <vt:lpstr>Location, location, location…</vt:lpstr>
      <vt:lpstr>Petrol Filling Station</vt:lpstr>
      <vt:lpstr>Secondary Trips – inherent, or extra?</vt:lpstr>
      <vt:lpstr>Other types of development</vt:lpstr>
      <vt:lpstr>What are the knock-on effects?</vt:lpstr>
      <vt:lpstr>Conclusion</vt:lpstr>
      <vt:lpstr>Thank you</vt:lpstr>
    </vt:vector>
  </TitlesOfParts>
  <Company>PB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Passby and Diverted Trips: What don’t we know?</dc:title>
  <dc:creator>Richard Sweet</dc:creator>
  <cp:lastModifiedBy>Richard Sweet</cp:lastModifiedBy>
  <cp:revision>38</cp:revision>
  <dcterms:created xsi:type="dcterms:W3CDTF">2014-04-21T16:51:41Z</dcterms:created>
  <dcterms:modified xsi:type="dcterms:W3CDTF">2014-06-25T14:47:12Z</dcterms:modified>
</cp:coreProperties>
</file>