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8" r:id="rId3"/>
    <p:sldId id="257" r:id="rId4"/>
    <p:sldId id="259" r:id="rId5"/>
    <p:sldId id="269" r:id="rId6"/>
    <p:sldId id="260" r:id="rId7"/>
    <p:sldId id="265" r:id="rId8"/>
    <p:sldId id="270" r:id="rId9"/>
    <p:sldId id="261" r:id="rId10"/>
    <p:sldId id="271" r:id="rId11"/>
    <p:sldId id="266" r:id="rId12"/>
    <p:sldId id="273" r:id="rId13"/>
    <p:sldId id="274" r:id="rId14"/>
    <p:sldId id="275" r:id="rId15"/>
    <p:sldId id="272" r:id="rId16"/>
    <p:sldId id="276" r:id="rId17"/>
    <p:sldId id="277" r:id="rId18"/>
    <p:sldId id="278" r:id="rId19"/>
    <p:sldId id="279" r:id="rId20"/>
    <p:sldId id="262" r:id="rId21"/>
    <p:sldId id="26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p:scale>
          <a:sx n="100" d="100"/>
          <a:sy n="100" d="100"/>
        </p:scale>
        <p:origin x="990"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F2671E-8AC4-47F9-AF9F-4E339CEB780F}" type="datetimeFigureOut">
              <a:rPr lang="en-GB" smtClean="0"/>
              <a:t>05/12/2017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8F5F8E-0006-4E7A-B020-93ED1163CD43}" type="slidenum">
              <a:rPr lang="en-GB" smtClean="0"/>
              <a:t>‹#›</a:t>
            </a:fld>
            <a:endParaRPr lang="en-GB"/>
          </a:p>
        </p:txBody>
      </p:sp>
    </p:spTree>
    <p:extLst>
      <p:ext uri="{BB962C8B-B14F-4D97-AF65-F5344CB8AC3E}">
        <p14:creationId xmlns:p14="http://schemas.microsoft.com/office/powerpoint/2010/main" val="1470514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presentation will go through two hypothetical trip rates calculations looking at the good practice of using each filtering process.</a:t>
            </a:r>
          </a:p>
        </p:txBody>
      </p:sp>
      <p:sp>
        <p:nvSpPr>
          <p:cNvPr id="4" name="Slide Number Placeholder 3"/>
          <p:cNvSpPr>
            <a:spLocks noGrp="1"/>
          </p:cNvSpPr>
          <p:nvPr>
            <p:ph type="sldNum" sz="quarter" idx="10"/>
          </p:nvPr>
        </p:nvSpPr>
        <p:spPr/>
        <p:txBody>
          <a:bodyPr/>
          <a:lstStyle/>
          <a:p>
            <a:fld id="{CF8F5F8E-0006-4E7A-B020-93ED1163CD43}" type="slidenum">
              <a:rPr lang="en-GB" smtClean="0"/>
              <a:t>1</a:t>
            </a:fld>
            <a:endParaRPr lang="en-GB"/>
          </a:p>
        </p:txBody>
      </p:sp>
    </p:spTree>
    <p:extLst>
      <p:ext uri="{BB962C8B-B14F-4D97-AF65-F5344CB8AC3E}">
        <p14:creationId xmlns:p14="http://schemas.microsoft.com/office/powerpoint/2010/main" val="3162644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example used here is for an 03/A residential development with 60 dwellings, in the residential zone of an Edge of Town location. Only weekday surveys are wanted, leaving the above selections.</a:t>
            </a:r>
          </a:p>
        </p:txBody>
      </p:sp>
      <p:sp>
        <p:nvSpPr>
          <p:cNvPr id="4" name="Slide Number Placeholder 3"/>
          <p:cNvSpPr>
            <a:spLocks noGrp="1"/>
          </p:cNvSpPr>
          <p:nvPr>
            <p:ph type="sldNum" sz="quarter" idx="10"/>
          </p:nvPr>
        </p:nvSpPr>
        <p:spPr/>
        <p:txBody>
          <a:bodyPr/>
          <a:lstStyle/>
          <a:p>
            <a:fld id="{CF8F5F8E-0006-4E7A-B020-93ED1163CD43}" type="slidenum">
              <a:rPr lang="en-GB" smtClean="0"/>
              <a:t>10</a:t>
            </a:fld>
            <a:endParaRPr lang="en-GB"/>
          </a:p>
        </p:txBody>
      </p:sp>
    </p:spTree>
    <p:extLst>
      <p:ext uri="{BB962C8B-B14F-4D97-AF65-F5344CB8AC3E}">
        <p14:creationId xmlns:p14="http://schemas.microsoft.com/office/powerpoint/2010/main" val="911901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individual site should then be investigated to see whether they fit the initial criteria. For example, the above site includes four studio flats so it will be deselected as the hypothetical site is purely houses.</a:t>
            </a:r>
          </a:p>
        </p:txBody>
      </p:sp>
      <p:sp>
        <p:nvSpPr>
          <p:cNvPr id="4" name="Slide Number Placeholder 3"/>
          <p:cNvSpPr>
            <a:spLocks noGrp="1"/>
          </p:cNvSpPr>
          <p:nvPr>
            <p:ph type="sldNum" sz="quarter" idx="10"/>
          </p:nvPr>
        </p:nvSpPr>
        <p:spPr/>
        <p:txBody>
          <a:bodyPr/>
          <a:lstStyle/>
          <a:p>
            <a:fld id="{CF8F5F8E-0006-4E7A-B020-93ED1163CD43}" type="slidenum">
              <a:rPr lang="en-GB" smtClean="0"/>
              <a:t>11</a:t>
            </a:fld>
            <a:endParaRPr lang="en-GB"/>
          </a:p>
        </p:txBody>
      </p:sp>
    </p:spTree>
    <p:extLst>
      <p:ext uri="{BB962C8B-B14F-4D97-AF65-F5344CB8AC3E}">
        <p14:creationId xmlns:p14="http://schemas.microsoft.com/office/powerpoint/2010/main" val="551819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deselecting a site always give a good reason for its manual deselection to show complete transparency on the decision made.</a:t>
            </a:r>
          </a:p>
        </p:txBody>
      </p:sp>
      <p:sp>
        <p:nvSpPr>
          <p:cNvPr id="4" name="Slide Number Placeholder 3"/>
          <p:cNvSpPr>
            <a:spLocks noGrp="1"/>
          </p:cNvSpPr>
          <p:nvPr>
            <p:ph type="sldNum" sz="quarter" idx="10"/>
          </p:nvPr>
        </p:nvSpPr>
        <p:spPr/>
        <p:txBody>
          <a:bodyPr/>
          <a:lstStyle/>
          <a:p>
            <a:fld id="{CF8F5F8E-0006-4E7A-B020-93ED1163CD43}" type="slidenum">
              <a:rPr lang="en-GB" smtClean="0"/>
              <a:t>12</a:t>
            </a:fld>
            <a:endParaRPr lang="en-GB"/>
          </a:p>
        </p:txBody>
      </p:sp>
    </p:spTree>
    <p:extLst>
      <p:ext uri="{BB962C8B-B14F-4D97-AF65-F5344CB8AC3E}">
        <p14:creationId xmlns:p14="http://schemas.microsoft.com/office/powerpoint/2010/main" val="13057961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final sample of 11 sites gives the following trip rates calculation per dwelling, with the AM and PM peaks highlighted clearly in yellow.</a:t>
            </a:r>
          </a:p>
        </p:txBody>
      </p:sp>
      <p:sp>
        <p:nvSpPr>
          <p:cNvPr id="4" name="Slide Number Placeholder 3"/>
          <p:cNvSpPr>
            <a:spLocks noGrp="1"/>
          </p:cNvSpPr>
          <p:nvPr>
            <p:ph type="sldNum" sz="quarter" idx="10"/>
          </p:nvPr>
        </p:nvSpPr>
        <p:spPr/>
        <p:txBody>
          <a:bodyPr/>
          <a:lstStyle/>
          <a:p>
            <a:fld id="{CF8F5F8E-0006-4E7A-B020-93ED1163CD43}" type="slidenum">
              <a:rPr lang="en-GB" smtClean="0"/>
              <a:t>13</a:t>
            </a:fld>
            <a:endParaRPr lang="en-GB"/>
          </a:p>
        </p:txBody>
      </p:sp>
    </p:spTree>
    <p:extLst>
      <p:ext uri="{BB962C8B-B14F-4D97-AF65-F5344CB8AC3E}">
        <p14:creationId xmlns:p14="http://schemas.microsoft.com/office/powerpoint/2010/main" val="19896427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above rank order list shows the trip rates calculation per dwelling for each site for a time period of 07:00-19:00. It is clear to see we have sites from all regions in this calculation report and they are spread through the ranking. For example, sites from Ireland are 1</a:t>
            </a:r>
            <a:r>
              <a:rPr lang="en-GB" baseline="30000" dirty="0"/>
              <a:t>st</a:t>
            </a:r>
            <a:r>
              <a:rPr lang="en-GB" dirty="0"/>
              <a:t>, 8</a:t>
            </a:r>
            <a:r>
              <a:rPr lang="en-GB" baseline="30000" dirty="0"/>
              <a:t>th</a:t>
            </a:r>
            <a:r>
              <a:rPr lang="en-GB" dirty="0"/>
              <a:t> and 10</a:t>
            </a:r>
            <a:r>
              <a:rPr lang="en-GB" baseline="30000" dirty="0"/>
              <a:t>th</a:t>
            </a:r>
            <a:r>
              <a:rPr lang="en-GB" dirty="0"/>
              <a:t> with sites from southern England in 3</a:t>
            </a:r>
            <a:r>
              <a:rPr lang="en-GB" baseline="30000" dirty="0"/>
              <a:t>rd</a:t>
            </a:r>
            <a:r>
              <a:rPr lang="en-GB" dirty="0"/>
              <a:t>, 5</a:t>
            </a:r>
            <a:r>
              <a:rPr lang="en-GB" baseline="30000" dirty="0"/>
              <a:t>th</a:t>
            </a:r>
            <a:r>
              <a:rPr lang="en-GB" dirty="0"/>
              <a:t> and 11</a:t>
            </a:r>
            <a:r>
              <a:rPr lang="en-GB" baseline="30000" dirty="0"/>
              <a:t>th</a:t>
            </a:r>
            <a:r>
              <a:rPr lang="en-GB" dirty="0"/>
              <a:t>. This suggests that no one particular region skews the results one way or another, otherwise you would be likely to see all the Irish or southern English sites grouped together in the rank order list.</a:t>
            </a:r>
          </a:p>
        </p:txBody>
      </p:sp>
      <p:sp>
        <p:nvSpPr>
          <p:cNvPr id="4" name="Slide Number Placeholder 3"/>
          <p:cNvSpPr>
            <a:spLocks noGrp="1"/>
          </p:cNvSpPr>
          <p:nvPr>
            <p:ph type="sldNum" sz="quarter" idx="10"/>
          </p:nvPr>
        </p:nvSpPr>
        <p:spPr/>
        <p:txBody>
          <a:bodyPr/>
          <a:lstStyle/>
          <a:p>
            <a:fld id="{CF8F5F8E-0006-4E7A-B020-93ED1163CD43}" type="slidenum">
              <a:rPr lang="en-GB" smtClean="0"/>
              <a:t>14</a:t>
            </a:fld>
            <a:endParaRPr lang="en-GB"/>
          </a:p>
        </p:txBody>
      </p:sp>
    </p:spTree>
    <p:extLst>
      <p:ext uri="{BB962C8B-B14F-4D97-AF65-F5344CB8AC3E}">
        <p14:creationId xmlns:p14="http://schemas.microsoft.com/office/powerpoint/2010/main" val="3470619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Advanced filtering helps to make sure a survey sample is as representative as possible. It is possible to filter sites by the levels of local transport available, the local population levels and car ownership figures.</a:t>
            </a:r>
          </a:p>
        </p:txBody>
      </p:sp>
      <p:sp>
        <p:nvSpPr>
          <p:cNvPr id="4" name="Slide Number Placeholder 3"/>
          <p:cNvSpPr>
            <a:spLocks noGrp="1"/>
          </p:cNvSpPr>
          <p:nvPr>
            <p:ph type="sldNum" sz="quarter" idx="10"/>
          </p:nvPr>
        </p:nvSpPr>
        <p:spPr/>
        <p:txBody>
          <a:bodyPr/>
          <a:lstStyle/>
          <a:p>
            <a:fld id="{CF8F5F8E-0006-4E7A-B020-93ED1163CD43}" type="slidenum">
              <a:rPr lang="en-GB" smtClean="0"/>
              <a:t>15</a:t>
            </a:fld>
            <a:endParaRPr lang="en-GB"/>
          </a:p>
        </p:txBody>
      </p:sp>
    </p:spTree>
    <p:extLst>
      <p:ext uri="{BB962C8B-B14F-4D97-AF65-F5344CB8AC3E}">
        <p14:creationId xmlns:p14="http://schemas.microsoft.com/office/powerpoint/2010/main" val="37924364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example used here is for an 02/A office development with a GFA of 4,500m², in an Edge of Town Centre location. Only weekday surveys are wanted and only sites with a decent level of local public transport are required, so a filter of between 100 and 1,000 local transport pass-</a:t>
            </a:r>
            <a:r>
              <a:rPr lang="en-GB" dirty="0" err="1"/>
              <a:t>bys</a:t>
            </a:r>
            <a:r>
              <a:rPr lang="en-GB" dirty="0"/>
              <a:t> has been used, leaving the above selections.</a:t>
            </a:r>
          </a:p>
        </p:txBody>
      </p:sp>
      <p:sp>
        <p:nvSpPr>
          <p:cNvPr id="4" name="Slide Number Placeholder 3"/>
          <p:cNvSpPr>
            <a:spLocks noGrp="1"/>
          </p:cNvSpPr>
          <p:nvPr>
            <p:ph type="sldNum" sz="quarter" idx="10"/>
          </p:nvPr>
        </p:nvSpPr>
        <p:spPr/>
        <p:txBody>
          <a:bodyPr/>
          <a:lstStyle/>
          <a:p>
            <a:fld id="{CF8F5F8E-0006-4E7A-B020-93ED1163CD43}" type="slidenum">
              <a:rPr lang="en-GB" smtClean="0"/>
              <a:t>16</a:t>
            </a:fld>
            <a:endParaRPr lang="en-GB"/>
          </a:p>
        </p:txBody>
      </p:sp>
    </p:spTree>
    <p:extLst>
      <p:ext uri="{BB962C8B-B14F-4D97-AF65-F5344CB8AC3E}">
        <p14:creationId xmlns:p14="http://schemas.microsoft.com/office/powerpoint/2010/main" val="3355547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hypothetical site has a local population of 25,000 within 1 mile and 125,000 within 5 miles so one site with a local population of less than 10,000 within 1 mile and one site with a local population of less than 50,000 within 5 miles have been deselected. One site with a car ownership level of 1.6 to 2.0 has also been deselected as the hypothetical site has a local car ownership level of 1.0.</a:t>
            </a:r>
          </a:p>
        </p:txBody>
      </p:sp>
      <p:sp>
        <p:nvSpPr>
          <p:cNvPr id="4" name="Slide Number Placeholder 3"/>
          <p:cNvSpPr>
            <a:spLocks noGrp="1"/>
          </p:cNvSpPr>
          <p:nvPr>
            <p:ph type="sldNum" sz="quarter" idx="10"/>
          </p:nvPr>
        </p:nvSpPr>
        <p:spPr/>
        <p:txBody>
          <a:bodyPr/>
          <a:lstStyle/>
          <a:p>
            <a:fld id="{CF8F5F8E-0006-4E7A-B020-93ED1163CD43}" type="slidenum">
              <a:rPr lang="en-GB" smtClean="0"/>
              <a:t>17</a:t>
            </a:fld>
            <a:endParaRPr lang="en-GB"/>
          </a:p>
        </p:txBody>
      </p:sp>
    </p:spTree>
    <p:extLst>
      <p:ext uri="{BB962C8B-B14F-4D97-AF65-F5344CB8AC3E}">
        <p14:creationId xmlns:p14="http://schemas.microsoft.com/office/powerpoint/2010/main" val="23374065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Advanced filtering leaves a survey sample of 13 but, as can be seen above, four of those surveys are for the same site. It is recommended to only include one of these four and the survey to include can be chosen in several different ways. By default, the most recent survey is included. However, it may be preferential to include an older survey if you want to include surveys only from a particular day of the week. It is also possible to include only the busiest survey.</a:t>
            </a:r>
          </a:p>
        </p:txBody>
      </p:sp>
      <p:sp>
        <p:nvSpPr>
          <p:cNvPr id="4" name="Slide Number Placeholder 3"/>
          <p:cNvSpPr>
            <a:spLocks noGrp="1"/>
          </p:cNvSpPr>
          <p:nvPr>
            <p:ph type="sldNum" sz="quarter" idx="10"/>
          </p:nvPr>
        </p:nvSpPr>
        <p:spPr/>
        <p:txBody>
          <a:bodyPr/>
          <a:lstStyle/>
          <a:p>
            <a:fld id="{CF8F5F8E-0006-4E7A-B020-93ED1163CD43}" type="slidenum">
              <a:rPr lang="en-GB" smtClean="0"/>
              <a:t>18</a:t>
            </a:fld>
            <a:endParaRPr lang="en-GB"/>
          </a:p>
        </p:txBody>
      </p:sp>
    </p:spTree>
    <p:extLst>
      <p:ext uri="{BB962C8B-B14F-4D97-AF65-F5344CB8AC3E}">
        <p14:creationId xmlns:p14="http://schemas.microsoft.com/office/powerpoint/2010/main" val="14647408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cross test feature compares the Mean figure from the trip rates calculation and the Median figure from the Rank Order list to give a variation figure. A figure of less than 5% is generally seen as a positive though it is important to note this isn’t a fixed figure to show whether data is reliable. However, if the figure is above 5% it can suggest heavy weighting of individual sites within the survey sample which should be investigated.</a:t>
            </a:r>
          </a:p>
        </p:txBody>
      </p:sp>
      <p:sp>
        <p:nvSpPr>
          <p:cNvPr id="4" name="Slide Number Placeholder 3"/>
          <p:cNvSpPr>
            <a:spLocks noGrp="1"/>
          </p:cNvSpPr>
          <p:nvPr>
            <p:ph type="sldNum" sz="quarter" idx="10"/>
          </p:nvPr>
        </p:nvSpPr>
        <p:spPr/>
        <p:txBody>
          <a:bodyPr/>
          <a:lstStyle/>
          <a:p>
            <a:fld id="{CF8F5F8E-0006-4E7A-B020-93ED1163CD43}" type="slidenum">
              <a:rPr lang="en-GB" smtClean="0"/>
              <a:t>19</a:t>
            </a:fld>
            <a:endParaRPr lang="en-GB"/>
          </a:p>
        </p:txBody>
      </p:sp>
    </p:spTree>
    <p:extLst>
      <p:ext uri="{BB962C8B-B14F-4D97-AF65-F5344CB8AC3E}">
        <p14:creationId xmlns:p14="http://schemas.microsoft.com/office/powerpoint/2010/main" val="3237669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important to select the correct residential land use category. The way to decide which to use is to look at the two ratios.</a:t>
            </a:r>
          </a:p>
          <a:p>
            <a:r>
              <a:rPr lang="en-GB" dirty="0"/>
              <a:t>For example, if the percentage of private dwellings is above 75% and the percentage of dwellings which are houses is above 75% then 03/A Houses Privately Owned should be selected. If either of those figures are below 75% 03/A Houses Privately Owned should not be used and one of the other six standard residential categories should be chosen.</a:t>
            </a:r>
          </a:p>
        </p:txBody>
      </p:sp>
      <p:sp>
        <p:nvSpPr>
          <p:cNvPr id="4" name="Slide Number Placeholder 3"/>
          <p:cNvSpPr>
            <a:spLocks noGrp="1"/>
          </p:cNvSpPr>
          <p:nvPr>
            <p:ph type="sldNum" sz="quarter" idx="10"/>
          </p:nvPr>
        </p:nvSpPr>
        <p:spPr/>
        <p:txBody>
          <a:bodyPr/>
          <a:lstStyle/>
          <a:p>
            <a:fld id="{CF8F5F8E-0006-4E7A-B020-93ED1163CD43}" type="slidenum">
              <a:rPr lang="en-GB" smtClean="0"/>
              <a:t>2</a:t>
            </a:fld>
            <a:endParaRPr lang="en-GB"/>
          </a:p>
        </p:txBody>
      </p:sp>
    </p:spTree>
    <p:extLst>
      <p:ext uri="{BB962C8B-B14F-4D97-AF65-F5344CB8AC3E}">
        <p14:creationId xmlns:p14="http://schemas.microsoft.com/office/powerpoint/2010/main" val="34604231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key to research the local area to your site by looking into census data and socioeconomic factors to properly gain a knowledge of where it is and how it will compare to other sites on the TRICS database.</a:t>
            </a:r>
          </a:p>
        </p:txBody>
      </p:sp>
      <p:sp>
        <p:nvSpPr>
          <p:cNvPr id="4" name="Slide Number Placeholder 3"/>
          <p:cNvSpPr>
            <a:spLocks noGrp="1"/>
          </p:cNvSpPr>
          <p:nvPr>
            <p:ph type="sldNum" sz="quarter" idx="10"/>
          </p:nvPr>
        </p:nvSpPr>
        <p:spPr/>
        <p:txBody>
          <a:bodyPr/>
          <a:lstStyle/>
          <a:p>
            <a:fld id="{CF8F5F8E-0006-4E7A-B020-93ED1163CD43}" type="slidenum">
              <a:rPr lang="en-GB" smtClean="0"/>
              <a:t>20</a:t>
            </a:fld>
            <a:endParaRPr lang="en-GB"/>
          </a:p>
        </p:txBody>
      </p:sp>
    </p:spTree>
    <p:extLst>
      <p:ext uri="{BB962C8B-B14F-4D97-AF65-F5344CB8AC3E}">
        <p14:creationId xmlns:p14="http://schemas.microsoft.com/office/powerpoint/2010/main" val="11136042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 of these points throughout the presentation are applicable to all land uses. The most important point is never to include a site in a survey sample without investigating its compatibility and to never exclude a site from a survey sample without having good reason to.</a:t>
            </a:r>
          </a:p>
        </p:txBody>
      </p:sp>
      <p:sp>
        <p:nvSpPr>
          <p:cNvPr id="4" name="Slide Number Placeholder 3"/>
          <p:cNvSpPr>
            <a:spLocks noGrp="1"/>
          </p:cNvSpPr>
          <p:nvPr>
            <p:ph type="sldNum" sz="quarter" idx="10"/>
          </p:nvPr>
        </p:nvSpPr>
        <p:spPr/>
        <p:txBody>
          <a:bodyPr/>
          <a:lstStyle/>
          <a:p>
            <a:fld id="{CF8F5F8E-0006-4E7A-B020-93ED1163CD43}" type="slidenum">
              <a:rPr lang="en-GB" smtClean="0"/>
              <a:t>21</a:t>
            </a:fld>
            <a:endParaRPr lang="en-GB"/>
          </a:p>
        </p:txBody>
      </p:sp>
    </p:spTree>
    <p:extLst>
      <p:ext uri="{BB962C8B-B14F-4D97-AF65-F5344CB8AC3E}">
        <p14:creationId xmlns:p14="http://schemas.microsoft.com/office/powerpoint/2010/main" val="2040596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seven standard residential categories are 03/A Houses Privately Owned, 03/B Affordable/Local Authority Houses, 03/C Flats Privately Owned, 03/D Affordable/Local Authority Flats, 03/K Mixed Private Housing, 03/L Mixed Affordable Housing and 03/M Mixed Private/Affordable Housing.</a:t>
            </a:r>
          </a:p>
        </p:txBody>
      </p:sp>
      <p:sp>
        <p:nvSpPr>
          <p:cNvPr id="4" name="Slide Number Placeholder 3"/>
          <p:cNvSpPr>
            <a:spLocks noGrp="1"/>
          </p:cNvSpPr>
          <p:nvPr>
            <p:ph type="sldNum" sz="quarter" idx="10"/>
          </p:nvPr>
        </p:nvSpPr>
        <p:spPr/>
        <p:txBody>
          <a:bodyPr/>
          <a:lstStyle/>
          <a:p>
            <a:fld id="{CF8F5F8E-0006-4E7A-B020-93ED1163CD43}" type="slidenum">
              <a:rPr lang="en-GB" smtClean="0"/>
              <a:t>3</a:t>
            </a:fld>
            <a:endParaRPr lang="en-GB"/>
          </a:p>
        </p:txBody>
      </p:sp>
    </p:spTree>
    <p:extLst>
      <p:ext uri="{BB962C8B-B14F-4D97-AF65-F5344CB8AC3E}">
        <p14:creationId xmlns:p14="http://schemas.microsoft.com/office/powerpoint/2010/main" val="1475713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Just because sites are included in the same Land Use category does not mean they are automatically compatible with each other. Some land uses incorporate sites which can vary quite drastically.</a:t>
            </a:r>
          </a:p>
        </p:txBody>
      </p:sp>
      <p:sp>
        <p:nvSpPr>
          <p:cNvPr id="4" name="Slide Number Placeholder 3"/>
          <p:cNvSpPr>
            <a:spLocks noGrp="1"/>
          </p:cNvSpPr>
          <p:nvPr>
            <p:ph type="sldNum" sz="quarter" idx="10"/>
          </p:nvPr>
        </p:nvSpPr>
        <p:spPr/>
        <p:txBody>
          <a:bodyPr/>
          <a:lstStyle/>
          <a:p>
            <a:fld id="{CF8F5F8E-0006-4E7A-B020-93ED1163CD43}" type="slidenum">
              <a:rPr lang="en-GB" smtClean="0"/>
              <a:t>4</a:t>
            </a:fld>
            <a:endParaRPr lang="en-GB"/>
          </a:p>
        </p:txBody>
      </p:sp>
    </p:spTree>
    <p:extLst>
      <p:ext uri="{BB962C8B-B14F-4D97-AF65-F5344CB8AC3E}">
        <p14:creationId xmlns:p14="http://schemas.microsoft.com/office/powerpoint/2010/main" val="361022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example, 03/M Mixed Private/Affordable Housing can include many different types of housing. EG-03-M-06 is purely flats, HD-03-M-05 is a mix of houses and flats and ES-03-M-09 is purely housing.</a:t>
            </a:r>
          </a:p>
        </p:txBody>
      </p:sp>
      <p:sp>
        <p:nvSpPr>
          <p:cNvPr id="4" name="Slide Number Placeholder 3"/>
          <p:cNvSpPr>
            <a:spLocks noGrp="1"/>
          </p:cNvSpPr>
          <p:nvPr>
            <p:ph type="sldNum" sz="quarter" idx="10"/>
          </p:nvPr>
        </p:nvSpPr>
        <p:spPr/>
        <p:txBody>
          <a:bodyPr/>
          <a:lstStyle/>
          <a:p>
            <a:fld id="{CF8F5F8E-0006-4E7A-B020-93ED1163CD43}" type="slidenum">
              <a:rPr lang="en-GB" smtClean="0"/>
              <a:t>5</a:t>
            </a:fld>
            <a:endParaRPr lang="en-GB"/>
          </a:p>
        </p:txBody>
      </p:sp>
    </p:spTree>
    <p:extLst>
      <p:ext uri="{BB962C8B-B14F-4D97-AF65-F5344CB8AC3E}">
        <p14:creationId xmlns:p14="http://schemas.microsoft.com/office/powerpoint/2010/main" val="3887807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Once the appropriate land use has been selected, it is important to decide upon some initial criteria to use in the filtering process.</a:t>
            </a:r>
          </a:p>
          <a:p>
            <a:endParaRPr lang="en-GB" dirty="0"/>
          </a:p>
        </p:txBody>
      </p:sp>
      <p:sp>
        <p:nvSpPr>
          <p:cNvPr id="4" name="Slide Number Placeholder 3"/>
          <p:cNvSpPr>
            <a:spLocks noGrp="1"/>
          </p:cNvSpPr>
          <p:nvPr>
            <p:ph type="sldNum" sz="quarter" idx="10"/>
          </p:nvPr>
        </p:nvSpPr>
        <p:spPr/>
        <p:txBody>
          <a:bodyPr/>
          <a:lstStyle/>
          <a:p>
            <a:fld id="{CF8F5F8E-0006-4E7A-B020-93ED1163CD43}" type="slidenum">
              <a:rPr lang="en-GB" smtClean="0"/>
              <a:t>6</a:t>
            </a:fld>
            <a:endParaRPr lang="en-GB"/>
          </a:p>
        </p:txBody>
      </p:sp>
    </p:spTree>
    <p:extLst>
      <p:ext uri="{BB962C8B-B14F-4D97-AF65-F5344CB8AC3E}">
        <p14:creationId xmlns:p14="http://schemas.microsoft.com/office/powerpoint/2010/main" val="3625029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important not to just look at the postcode of the site and where it is located in the country. Local environmental factors are much more important to consider.</a:t>
            </a:r>
          </a:p>
        </p:txBody>
      </p:sp>
      <p:sp>
        <p:nvSpPr>
          <p:cNvPr id="4" name="Slide Number Placeholder 3"/>
          <p:cNvSpPr>
            <a:spLocks noGrp="1"/>
          </p:cNvSpPr>
          <p:nvPr>
            <p:ph type="sldNum" sz="quarter" idx="10"/>
          </p:nvPr>
        </p:nvSpPr>
        <p:spPr/>
        <p:txBody>
          <a:bodyPr/>
          <a:lstStyle/>
          <a:p>
            <a:fld id="{CF8F5F8E-0006-4E7A-B020-93ED1163CD43}" type="slidenum">
              <a:rPr lang="en-GB" smtClean="0"/>
              <a:t>7</a:t>
            </a:fld>
            <a:endParaRPr lang="en-GB"/>
          </a:p>
        </p:txBody>
      </p:sp>
    </p:spTree>
    <p:extLst>
      <p:ext uri="{BB962C8B-B14F-4D97-AF65-F5344CB8AC3E}">
        <p14:creationId xmlns:p14="http://schemas.microsoft.com/office/powerpoint/2010/main" val="1283629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17 TRICS regions in the UK and Ireland and the regions most often deselected are Greater London, Wales, Scotland, Connaught, Munster, Leinster, Greater Dublin, Ulster Ireland and Ulster Northern Ireland. Removing these nine regions and leaving just eight English regions eliminates roughly a third of the surveys on the TRICS database immediately with no real reason.</a:t>
            </a:r>
          </a:p>
        </p:txBody>
      </p:sp>
      <p:sp>
        <p:nvSpPr>
          <p:cNvPr id="4" name="Slide Number Placeholder 3"/>
          <p:cNvSpPr>
            <a:spLocks noGrp="1"/>
          </p:cNvSpPr>
          <p:nvPr>
            <p:ph type="sldNum" sz="quarter" idx="10"/>
          </p:nvPr>
        </p:nvSpPr>
        <p:spPr/>
        <p:txBody>
          <a:bodyPr/>
          <a:lstStyle/>
          <a:p>
            <a:fld id="{CF8F5F8E-0006-4E7A-B020-93ED1163CD43}" type="slidenum">
              <a:rPr lang="en-GB" smtClean="0"/>
              <a:t>8</a:t>
            </a:fld>
            <a:endParaRPr lang="en-GB"/>
          </a:p>
        </p:txBody>
      </p:sp>
    </p:spTree>
    <p:extLst>
      <p:ext uri="{BB962C8B-B14F-4D97-AF65-F5344CB8AC3E}">
        <p14:creationId xmlns:p14="http://schemas.microsoft.com/office/powerpoint/2010/main" val="8507684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Basic filtering helps to find surveys within a reasonable trip rate parameter range, for example the number of dwellings or site GFA in m², to separate weekday and weekend surveys and to find sites in the correct location types.</a:t>
            </a:r>
          </a:p>
        </p:txBody>
      </p:sp>
      <p:sp>
        <p:nvSpPr>
          <p:cNvPr id="4" name="Slide Number Placeholder 3"/>
          <p:cNvSpPr>
            <a:spLocks noGrp="1"/>
          </p:cNvSpPr>
          <p:nvPr>
            <p:ph type="sldNum" sz="quarter" idx="10"/>
          </p:nvPr>
        </p:nvSpPr>
        <p:spPr/>
        <p:txBody>
          <a:bodyPr/>
          <a:lstStyle/>
          <a:p>
            <a:fld id="{CF8F5F8E-0006-4E7A-B020-93ED1163CD43}" type="slidenum">
              <a:rPr lang="en-GB" smtClean="0"/>
              <a:t>9</a:t>
            </a:fld>
            <a:endParaRPr lang="en-GB"/>
          </a:p>
        </p:txBody>
      </p:sp>
    </p:spTree>
    <p:extLst>
      <p:ext uri="{BB962C8B-B14F-4D97-AF65-F5344CB8AC3E}">
        <p14:creationId xmlns:p14="http://schemas.microsoft.com/office/powerpoint/2010/main" val="4287882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B4442-1E10-44B9-A5D0-5F49EF616D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DD9A6F2-CF43-4BA6-9A7D-B167DF5628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6F1D903-742A-4710-A6B1-0B98654A9133}"/>
              </a:ext>
            </a:extLst>
          </p:cNvPr>
          <p:cNvSpPr>
            <a:spLocks noGrp="1"/>
          </p:cNvSpPr>
          <p:nvPr>
            <p:ph type="dt" sz="half" idx="10"/>
          </p:nvPr>
        </p:nvSpPr>
        <p:spPr/>
        <p:txBody>
          <a:bodyPr/>
          <a:lstStyle/>
          <a:p>
            <a:fld id="{1C0EAAA1-E83E-4836-BF85-BA616C838813}" type="datetimeFigureOut">
              <a:rPr lang="en-GB" smtClean="0"/>
              <a:t>05/12/2017</a:t>
            </a:fld>
            <a:endParaRPr lang="en-GB"/>
          </a:p>
        </p:txBody>
      </p:sp>
      <p:sp>
        <p:nvSpPr>
          <p:cNvPr id="5" name="Footer Placeholder 4">
            <a:extLst>
              <a:ext uri="{FF2B5EF4-FFF2-40B4-BE49-F238E27FC236}">
                <a16:creationId xmlns:a16="http://schemas.microsoft.com/office/drawing/2014/main" id="{A450F944-07D9-43F3-9953-F37542D354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336EB8-DE1F-4ADA-AFA8-DFFB391691E7}"/>
              </a:ext>
            </a:extLst>
          </p:cNvPr>
          <p:cNvSpPr>
            <a:spLocks noGrp="1"/>
          </p:cNvSpPr>
          <p:nvPr>
            <p:ph type="sldNum" sz="quarter" idx="12"/>
          </p:nvPr>
        </p:nvSpPr>
        <p:spPr/>
        <p:txBody>
          <a:bodyPr/>
          <a:lstStyle/>
          <a:p>
            <a:fld id="{0707BADD-680D-4BFB-BB6A-461D0612E727}" type="slidenum">
              <a:rPr lang="en-GB" smtClean="0"/>
              <a:t>‹#›</a:t>
            </a:fld>
            <a:endParaRPr lang="en-GB"/>
          </a:p>
        </p:txBody>
      </p:sp>
    </p:spTree>
    <p:extLst>
      <p:ext uri="{BB962C8B-B14F-4D97-AF65-F5344CB8AC3E}">
        <p14:creationId xmlns:p14="http://schemas.microsoft.com/office/powerpoint/2010/main" val="2490968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817A6-DAC3-4410-A7EE-E0E5B75326E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BBEEC51-4E12-4E8D-9249-ECDC43BCABE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2F5A4A-9F72-47F5-B37A-B7674AEC8728}"/>
              </a:ext>
            </a:extLst>
          </p:cNvPr>
          <p:cNvSpPr>
            <a:spLocks noGrp="1"/>
          </p:cNvSpPr>
          <p:nvPr>
            <p:ph type="dt" sz="half" idx="10"/>
          </p:nvPr>
        </p:nvSpPr>
        <p:spPr/>
        <p:txBody>
          <a:bodyPr/>
          <a:lstStyle/>
          <a:p>
            <a:fld id="{1C0EAAA1-E83E-4836-BF85-BA616C838813}" type="datetimeFigureOut">
              <a:rPr lang="en-GB" smtClean="0"/>
              <a:t>05/12/2017</a:t>
            </a:fld>
            <a:endParaRPr lang="en-GB"/>
          </a:p>
        </p:txBody>
      </p:sp>
      <p:sp>
        <p:nvSpPr>
          <p:cNvPr id="5" name="Footer Placeholder 4">
            <a:extLst>
              <a:ext uri="{FF2B5EF4-FFF2-40B4-BE49-F238E27FC236}">
                <a16:creationId xmlns:a16="http://schemas.microsoft.com/office/drawing/2014/main" id="{0EB8CDCE-6DD5-47B4-872A-A829F8DA0BF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3F4A43-988E-4031-92C7-528AF562663F}"/>
              </a:ext>
            </a:extLst>
          </p:cNvPr>
          <p:cNvSpPr>
            <a:spLocks noGrp="1"/>
          </p:cNvSpPr>
          <p:nvPr>
            <p:ph type="sldNum" sz="quarter" idx="12"/>
          </p:nvPr>
        </p:nvSpPr>
        <p:spPr/>
        <p:txBody>
          <a:bodyPr/>
          <a:lstStyle/>
          <a:p>
            <a:fld id="{0707BADD-680D-4BFB-BB6A-461D0612E727}" type="slidenum">
              <a:rPr lang="en-GB" smtClean="0"/>
              <a:t>‹#›</a:t>
            </a:fld>
            <a:endParaRPr lang="en-GB"/>
          </a:p>
        </p:txBody>
      </p:sp>
    </p:spTree>
    <p:extLst>
      <p:ext uri="{BB962C8B-B14F-4D97-AF65-F5344CB8AC3E}">
        <p14:creationId xmlns:p14="http://schemas.microsoft.com/office/powerpoint/2010/main" val="1243226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C6460C-7AEB-4BF5-98C4-DA307364920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F832136-D8A1-40BB-8AAE-F8403B0B599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C73850-79C5-43CA-9C1B-A5AF3D8EB436}"/>
              </a:ext>
            </a:extLst>
          </p:cNvPr>
          <p:cNvSpPr>
            <a:spLocks noGrp="1"/>
          </p:cNvSpPr>
          <p:nvPr>
            <p:ph type="dt" sz="half" idx="10"/>
          </p:nvPr>
        </p:nvSpPr>
        <p:spPr/>
        <p:txBody>
          <a:bodyPr/>
          <a:lstStyle/>
          <a:p>
            <a:fld id="{1C0EAAA1-E83E-4836-BF85-BA616C838813}" type="datetimeFigureOut">
              <a:rPr lang="en-GB" smtClean="0"/>
              <a:t>05/12/2017</a:t>
            </a:fld>
            <a:endParaRPr lang="en-GB"/>
          </a:p>
        </p:txBody>
      </p:sp>
      <p:sp>
        <p:nvSpPr>
          <p:cNvPr id="5" name="Footer Placeholder 4">
            <a:extLst>
              <a:ext uri="{FF2B5EF4-FFF2-40B4-BE49-F238E27FC236}">
                <a16:creationId xmlns:a16="http://schemas.microsoft.com/office/drawing/2014/main" id="{5B193FAF-4F19-4236-BD86-7F509A93D6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D045C6-47DB-4C23-9A01-F9C9848E8277}"/>
              </a:ext>
            </a:extLst>
          </p:cNvPr>
          <p:cNvSpPr>
            <a:spLocks noGrp="1"/>
          </p:cNvSpPr>
          <p:nvPr>
            <p:ph type="sldNum" sz="quarter" idx="12"/>
          </p:nvPr>
        </p:nvSpPr>
        <p:spPr/>
        <p:txBody>
          <a:bodyPr/>
          <a:lstStyle/>
          <a:p>
            <a:fld id="{0707BADD-680D-4BFB-BB6A-461D0612E727}" type="slidenum">
              <a:rPr lang="en-GB" smtClean="0"/>
              <a:t>‹#›</a:t>
            </a:fld>
            <a:endParaRPr lang="en-GB"/>
          </a:p>
        </p:txBody>
      </p:sp>
    </p:spTree>
    <p:extLst>
      <p:ext uri="{BB962C8B-B14F-4D97-AF65-F5344CB8AC3E}">
        <p14:creationId xmlns:p14="http://schemas.microsoft.com/office/powerpoint/2010/main" val="588833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A8B37-2E82-4BB3-95B8-978B65EDC48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19C578A-2E37-4146-8582-CEC6CE483AE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7E19A4-E157-4E63-8598-6C9743DA7EC1}"/>
              </a:ext>
            </a:extLst>
          </p:cNvPr>
          <p:cNvSpPr>
            <a:spLocks noGrp="1"/>
          </p:cNvSpPr>
          <p:nvPr>
            <p:ph type="dt" sz="half" idx="10"/>
          </p:nvPr>
        </p:nvSpPr>
        <p:spPr/>
        <p:txBody>
          <a:bodyPr/>
          <a:lstStyle/>
          <a:p>
            <a:fld id="{1C0EAAA1-E83E-4836-BF85-BA616C838813}" type="datetimeFigureOut">
              <a:rPr lang="en-GB" smtClean="0"/>
              <a:t>05/12/2017</a:t>
            </a:fld>
            <a:endParaRPr lang="en-GB"/>
          </a:p>
        </p:txBody>
      </p:sp>
      <p:sp>
        <p:nvSpPr>
          <p:cNvPr id="5" name="Footer Placeholder 4">
            <a:extLst>
              <a:ext uri="{FF2B5EF4-FFF2-40B4-BE49-F238E27FC236}">
                <a16:creationId xmlns:a16="http://schemas.microsoft.com/office/drawing/2014/main" id="{C0A47231-FB9A-41BB-9862-1334C199BE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64F522-E3DC-4CFC-A9E9-B4FD9D898D80}"/>
              </a:ext>
            </a:extLst>
          </p:cNvPr>
          <p:cNvSpPr>
            <a:spLocks noGrp="1"/>
          </p:cNvSpPr>
          <p:nvPr>
            <p:ph type="sldNum" sz="quarter" idx="12"/>
          </p:nvPr>
        </p:nvSpPr>
        <p:spPr/>
        <p:txBody>
          <a:bodyPr/>
          <a:lstStyle/>
          <a:p>
            <a:fld id="{0707BADD-680D-4BFB-BB6A-461D0612E727}" type="slidenum">
              <a:rPr lang="en-GB" smtClean="0"/>
              <a:t>‹#›</a:t>
            </a:fld>
            <a:endParaRPr lang="en-GB"/>
          </a:p>
        </p:txBody>
      </p:sp>
    </p:spTree>
    <p:extLst>
      <p:ext uri="{BB962C8B-B14F-4D97-AF65-F5344CB8AC3E}">
        <p14:creationId xmlns:p14="http://schemas.microsoft.com/office/powerpoint/2010/main" val="2190036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FC1F6-781F-4E36-B51B-DE362463C0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6B7B71C-B5AC-4AC8-8DD0-1D993189A0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BA330ED-0001-4CE1-B372-4D2AB43EC02E}"/>
              </a:ext>
            </a:extLst>
          </p:cNvPr>
          <p:cNvSpPr>
            <a:spLocks noGrp="1"/>
          </p:cNvSpPr>
          <p:nvPr>
            <p:ph type="dt" sz="half" idx="10"/>
          </p:nvPr>
        </p:nvSpPr>
        <p:spPr/>
        <p:txBody>
          <a:bodyPr/>
          <a:lstStyle/>
          <a:p>
            <a:fld id="{1C0EAAA1-E83E-4836-BF85-BA616C838813}" type="datetimeFigureOut">
              <a:rPr lang="en-GB" smtClean="0"/>
              <a:t>05/12/2017</a:t>
            </a:fld>
            <a:endParaRPr lang="en-GB"/>
          </a:p>
        </p:txBody>
      </p:sp>
      <p:sp>
        <p:nvSpPr>
          <p:cNvPr id="5" name="Footer Placeholder 4">
            <a:extLst>
              <a:ext uri="{FF2B5EF4-FFF2-40B4-BE49-F238E27FC236}">
                <a16:creationId xmlns:a16="http://schemas.microsoft.com/office/drawing/2014/main" id="{3E666F23-59FB-4D65-B95F-4C661945D9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21D879-3BB9-46D0-AC63-C316E963512A}"/>
              </a:ext>
            </a:extLst>
          </p:cNvPr>
          <p:cNvSpPr>
            <a:spLocks noGrp="1"/>
          </p:cNvSpPr>
          <p:nvPr>
            <p:ph type="sldNum" sz="quarter" idx="12"/>
          </p:nvPr>
        </p:nvSpPr>
        <p:spPr/>
        <p:txBody>
          <a:bodyPr/>
          <a:lstStyle/>
          <a:p>
            <a:fld id="{0707BADD-680D-4BFB-BB6A-461D0612E727}" type="slidenum">
              <a:rPr lang="en-GB" smtClean="0"/>
              <a:t>‹#›</a:t>
            </a:fld>
            <a:endParaRPr lang="en-GB"/>
          </a:p>
        </p:txBody>
      </p:sp>
    </p:spTree>
    <p:extLst>
      <p:ext uri="{BB962C8B-B14F-4D97-AF65-F5344CB8AC3E}">
        <p14:creationId xmlns:p14="http://schemas.microsoft.com/office/powerpoint/2010/main" val="234182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69CE8-5F19-4E5B-B537-05BD05ACB0C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074A3C7-5C6E-438A-B9ED-0C2241CBCAE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C00AF25-DDEA-40A7-A809-48352F8F71C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7BAD087-CC56-42A4-B868-3ADE354D5D02}"/>
              </a:ext>
            </a:extLst>
          </p:cNvPr>
          <p:cNvSpPr>
            <a:spLocks noGrp="1"/>
          </p:cNvSpPr>
          <p:nvPr>
            <p:ph type="dt" sz="half" idx="10"/>
          </p:nvPr>
        </p:nvSpPr>
        <p:spPr/>
        <p:txBody>
          <a:bodyPr/>
          <a:lstStyle/>
          <a:p>
            <a:fld id="{1C0EAAA1-E83E-4836-BF85-BA616C838813}" type="datetimeFigureOut">
              <a:rPr lang="en-GB" smtClean="0"/>
              <a:t>05/12/2017</a:t>
            </a:fld>
            <a:endParaRPr lang="en-GB"/>
          </a:p>
        </p:txBody>
      </p:sp>
      <p:sp>
        <p:nvSpPr>
          <p:cNvPr id="6" name="Footer Placeholder 5">
            <a:extLst>
              <a:ext uri="{FF2B5EF4-FFF2-40B4-BE49-F238E27FC236}">
                <a16:creationId xmlns:a16="http://schemas.microsoft.com/office/drawing/2014/main" id="{CEFE457D-6988-44CF-AA25-4924775557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998254F-3F55-44D7-A51E-D37031840864}"/>
              </a:ext>
            </a:extLst>
          </p:cNvPr>
          <p:cNvSpPr>
            <a:spLocks noGrp="1"/>
          </p:cNvSpPr>
          <p:nvPr>
            <p:ph type="sldNum" sz="quarter" idx="12"/>
          </p:nvPr>
        </p:nvSpPr>
        <p:spPr/>
        <p:txBody>
          <a:bodyPr/>
          <a:lstStyle/>
          <a:p>
            <a:fld id="{0707BADD-680D-4BFB-BB6A-461D0612E727}" type="slidenum">
              <a:rPr lang="en-GB" smtClean="0"/>
              <a:t>‹#›</a:t>
            </a:fld>
            <a:endParaRPr lang="en-GB"/>
          </a:p>
        </p:txBody>
      </p:sp>
    </p:spTree>
    <p:extLst>
      <p:ext uri="{BB962C8B-B14F-4D97-AF65-F5344CB8AC3E}">
        <p14:creationId xmlns:p14="http://schemas.microsoft.com/office/powerpoint/2010/main" val="2792331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728DF-2928-493C-89A4-99903364B34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4AEADA2-A066-47D7-B825-F5671EF33C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D8B8D60-462B-4AD8-BB2C-34F10EBBA59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5B7D0C9-3596-4B86-A1C7-D36A271CC8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B021CA4-D285-45F2-9537-33E023A221B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AD14913-8062-424E-9046-EAB12477F67E}"/>
              </a:ext>
            </a:extLst>
          </p:cNvPr>
          <p:cNvSpPr>
            <a:spLocks noGrp="1"/>
          </p:cNvSpPr>
          <p:nvPr>
            <p:ph type="dt" sz="half" idx="10"/>
          </p:nvPr>
        </p:nvSpPr>
        <p:spPr/>
        <p:txBody>
          <a:bodyPr/>
          <a:lstStyle/>
          <a:p>
            <a:fld id="{1C0EAAA1-E83E-4836-BF85-BA616C838813}" type="datetimeFigureOut">
              <a:rPr lang="en-GB" smtClean="0"/>
              <a:t>05/12/2017</a:t>
            </a:fld>
            <a:endParaRPr lang="en-GB"/>
          </a:p>
        </p:txBody>
      </p:sp>
      <p:sp>
        <p:nvSpPr>
          <p:cNvPr id="8" name="Footer Placeholder 7">
            <a:extLst>
              <a:ext uri="{FF2B5EF4-FFF2-40B4-BE49-F238E27FC236}">
                <a16:creationId xmlns:a16="http://schemas.microsoft.com/office/drawing/2014/main" id="{76E15F9C-DE99-4643-8FFB-FC054433F07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AE4163F-C971-4BBE-B495-DCA0A74A0BB0}"/>
              </a:ext>
            </a:extLst>
          </p:cNvPr>
          <p:cNvSpPr>
            <a:spLocks noGrp="1"/>
          </p:cNvSpPr>
          <p:nvPr>
            <p:ph type="sldNum" sz="quarter" idx="12"/>
          </p:nvPr>
        </p:nvSpPr>
        <p:spPr/>
        <p:txBody>
          <a:bodyPr/>
          <a:lstStyle/>
          <a:p>
            <a:fld id="{0707BADD-680D-4BFB-BB6A-461D0612E727}" type="slidenum">
              <a:rPr lang="en-GB" smtClean="0"/>
              <a:t>‹#›</a:t>
            </a:fld>
            <a:endParaRPr lang="en-GB"/>
          </a:p>
        </p:txBody>
      </p:sp>
    </p:spTree>
    <p:extLst>
      <p:ext uri="{BB962C8B-B14F-4D97-AF65-F5344CB8AC3E}">
        <p14:creationId xmlns:p14="http://schemas.microsoft.com/office/powerpoint/2010/main" val="44384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1721D-E101-410D-9C67-AED9B2DFCF2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FB04D47-0DA3-47AB-9EA6-02CC7B45A847}"/>
              </a:ext>
            </a:extLst>
          </p:cNvPr>
          <p:cNvSpPr>
            <a:spLocks noGrp="1"/>
          </p:cNvSpPr>
          <p:nvPr>
            <p:ph type="dt" sz="half" idx="10"/>
          </p:nvPr>
        </p:nvSpPr>
        <p:spPr/>
        <p:txBody>
          <a:bodyPr/>
          <a:lstStyle/>
          <a:p>
            <a:fld id="{1C0EAAA1-E83E-4836-BF85-BA616C838813}" type="datetimeFigureOut">
              <a:rPr lang="en-GB" smtClean="0"/>
              <a:t>05/12/2017</a:t>
            </a:fld>
            <a:endParaRPr lang="en-GB"/>
          </a:p>
        </p:txBody>
      </p:sp>
      <p:sp>
        <p:nvSpPr>
          <p:cNvPr id="4" name="Footer Placeholder 3">
            <a:extLst>
              <a:ext uri="{FF2B5EF4-FFF2-40B4-BE49-F238E27FC236}">
                <a16:creationId xmlns:a16="http://schemas.microsoft.com/office/drawing/2014/main" id="{49F5F546-211E-458D-9055-99A0FC84625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E1B1695-54E5-4FAB-8EDF-7F3B4E4E39A1}"/>
              </a:ext>
            </a:extLst>
          </p:cNvPr>
          <p:cNvSpPr>
            <a:spLocks noGrp="1"/>
          </p:cNvSpPr>
          <p:nvPr>
            <p:ph type="sldNum" sz="quarter" idx="12"/>
          </p:nvPr>
        </p:nvSpPr>
        <p:spPr/>
        <p:txBody>
          <a:bodyPr/>
          <a:lstStyle/>
          <a:p>
            <a:fld id="{0707BADD-680D-4BFB-BB6A-461D0612E727}" type="slidenum">
              <a:rPr lang="en-GB" smtClean="0"/>
              <a:t>‹#›</a:t>
            </a:fld>
            <a:endParaRPr lang="en-GB"/>
          </a:p>
        </p:txBody>
      </p:sp>
    </p:spTree>
    <p:extLst>
      <p:ext uri="{BB962C8B-B14F-4D97-AF65-F5344CB8AC3E}">
        <p14:creationId xmlns:p14="http://schemas.microsoft.com/office/powerpoint/2010/main" val="3460064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2E0D32-76DB-41DC-A4F6-C3D676C33E98}"/>
              </a:ext>
            </a:extLst>
          </p:cNvPr>
          <p:cNvSpPr>
            <a:spLocks noGrp="1"/>
          </p:cNvSpPr>
          <p:nvPr>
            <p:ph type="dt" sz="half" idx="10"/>
          </p:nvPr>
        </p:nvSpPr>
        <p:spPr/>
        <p:txBody>
          <a:bodyPr/>
          <a:lstStyle/>
          <a:p>
            <a:fld id="{1C0EAAA1-E83E-4836-BF85-BA616C838813}" type="datetimeFigureOut">
              <a:rPr lang="en-GB" smtClean="0"/>
              <a:t>05/12/2017</a:t>
            </a:fld>
            <a:endParaRPr lang="en-GB"/>
          </a:p>
        </p:txBody>
      </p:sp>
      <p:sp>
        <p:nvSpPr>
          <p:cNvPr id="3" name="Footer Placeholder 2">
            <a:extLst>
              <a:ext uri="{FF2B5EF4-FFF2-40B4-BE49-F238E27FC236}">
                <a16:creationId xmlns:a16="http://schemas.microsoft.com/office/drawing/2014/main" id="{41B0AE21-AA26-4A11-93B7-A20FF42103A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7B002C5-839B-4D0C-9679-1DCE0C7C317E}"/>
              </a:ext>
            </a:extLst>
          </p:cNvPr>
          <p:cNvSpPr>
            <a:spLocks noGrp="1"/>
          </p:cNvSpPr>
          <p:nvPr>
            <p:ph type="sldNum" sz="quarter" idx="12"/>
          </p:nvPr>
        </p:nvSpPr>
        <p:spPr/>
        <p:txBody>
          <a:bodyPr/>
          <a:lstStyle/>
          <a:p>
            <a:fld id="{0707BADD-680D-4BFB-BB6A-461D0612E727}" type="slidenum">
              <a:rPr lang="en-GB" smtClean="0"/>
              <a:t>‹#›</a:t>
            </a:fld>
            <a:endParaRPr lang="en-GB"/>
          </a:p>
        </p:txBody>
      </p:sp>
    </p:spTree>
    <p:extLst>
      <p:ext uri="{BB962C8B-B14F-4D97-AF65-F5344CB8AC3E}">
        <p14:creationId xmlns:p14="http://schemas.microsoft.com/office/powerpoint/2010/main" val="968615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CE34F-B90A-414B-9BA2-3AB1F0058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4330074-DAA3-4883-A6FD-25C4117523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9C5BAF8-AAAE-403D-84AF-D16A356AF8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121731F-4E24-4010-B7CD-E6D5F5B69DB5}"/>
              </a:ext>
            </a:extLst>
          </p:cNvPr>
          <p:cNvSpPr>
            <a:spLocks noGrp="1"/>
          </p:cNvSpPr>
          <p:nvPr>
            <p:ph type="dt" sz="half" idx="10"/>
          </p:nvPr>
        </p:nvSpPr>
        <p:spPr/>
        <p:txBody>
          <a:bodyPr/>
          <a:lstStyle/>
          <a:p>
            <a:fld id="{1C0EAAA1-E83E-4836-BF85-BA616C838813}" type="datetimeFigureOut">
              <a:rPr lang="en-GB" smtClean="0"/>
              <a:t>05/12/2017</a:t>
            </a:fld>
            <a:endParaRPr lang="en-GB"/>
          </a:p>
        </p:txBody>
      </p:sp>
      <p:sp>
        <p:nvSpPr>
          <p:cNvPr id="6" name="Footer Placeholder 5">
            <a:extLst>
              <a:ext uri="{FF2B5EF4-FFF2-40B4-BE49-F238E27FC236}">
                <a16:creationId xmlns:a16="http://schemas.microsoft.com/office/drawing/2014/main" id="{9D8EAEF3-C3E6-40B0-8E97-482308FF39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CD215B7-B0F3-4A92-A0DF-67E811EFF5D5}"/>
              </a:ext>
            </a:extLst>
          </p:cNvPr>
          <p:cNvSpPr>
            <a:spLocks noGrp="1"/>
          </p:cNvSpPr>
          <p:nvPr>
            <p:ph type="sldNum" sz="quarter" idx="12"/>
          </p:nvPr>
        </p:nvSpPr>
        <p:spPr/>
        <p:txBody>
          <a:bodyPr/>
          <a:lstStyle/>
          <a:p>
            <a:fld id="{0707BADD-680D-4BFB-BB6A-461D0612E727}" type="slidenum">
              <a:rPr lang="en-GB" smtClean="0"/>
              <a:t>‹#›</a:t>
            </a:fld>
            <a:endParaRPr lang="en-GB"/>
          </a:p>
        </p:txBody>
      </p:sp>
    </p:spTree>
    <p:extLst>
      <p:ext uri="{BB962C8B-B14F-4D97-AF65-F5344CB8AC3E}">
        <p14:creationId xmlns:p14="http://schemas.microsoft.com/office/powerpoint/2010/main" val="657903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91117-0C7F-4079-8D03-15B74CCB6D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40514EB-5C79-4CB5-86A4-E04D1915AF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33E6673-AA02-4EAE-BFDB-506B668E29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7155FC3-DC57-4D70-A6AE-BE241D9B806D}"/>
              </a:ext>
            </a:extLst>
          </p:cNvPr>
          <p:cNvSpPr>
            <a:spLocks noGrp="1"/>
          </p:cNvSpPr>
          <p:nvPr>
            <p:ph type="dt" sz="half" idx="10"/>
          </p:nvPr>
        </p:nvSpPr>
        <p:spPr/>
        <p:txBody>
          <a:bodyPr/>
          <a:lstStyle/>
          <a:p>
            <a:fld id="{1C0EAAA1-E83E-4836-BF85-BA616C838813}" type="datetimeFigureOut">
              <a:rPr lang="en-GB" smtClean="0"/>
              <a:t>05/12/2017</a:t>
            </a:fld>
            <a:endParaRPr lang="en-GB"/>
          </a:p>
        </p:txBody>
      </p:sp>
      <p:sp>
        <p:nvSpPr>
          <p:cNvPr id="6" name="Footer Placeholder 5">
            <a:extLst>
              <a:ext uri="{FF2B5EF4-FFF2-40B4-BE49-F238E27FC236}">
                <a16:creationId xmlns:a16="http://schemas.microsoft.com/office/drawing/2014/main" id="{4E7E8CB4-03AE-49AC-A676-0CB96552E03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55BB2AA-58F0-4ADF-A37A-1436E20B61D9}"/>
              </a:ext>
            </a:extLst>
          </p:cNvPr>
          <p:cNvSpPr>
            <a:spLocks noGrp="1"/>
          </p:cNvSpPr>
          <p:nvPr>
            <p:ph type="sldNum" sz="quarter" idx="12"/>
          </p:nvPr>
        </p:nvSpPr>
        <p:spPr/>
        <p:txBody>
          <a:bodyPr/>
          <a:lstStyle/>
          <a:p>
            <a:fld id="{0707BADD-680D-4BFB-BB6A-461D0612E727}" type="slidenum">
              <a:rPr lang="en-GB" smtClean="0"/>
              <a:t>‹#›</a:t>
            </a:fld>
            <a:endParaRPr lang="en-GB"/>
          </a:p>
        </p:txBody>
      </p:sp>
    </p:spTree>
    <p:extLst>
      <p:ext uri="{BB962C8B-B14F-4D97-AF65-F5344CB8AC3E}">
        <p14:creationId xmlns:p14="http://schemas.microsoft.com/office/powerpoint/2010/main" val="4025892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000">
              <a:srgbClr val="00B0F0"/>
            </a:gs>
            <a:gs pos="100000">
              <a:schemeClr val="bg1"/>
            </a:gs>
          </a:gsLst>
          <a:lin ang="162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96DB52-8D14-446F-90A1-8BD85B6486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4DEAEDC-A81E-48C4-9D0B-C655455316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9B8FE3-261B-40E3-BDFA-E205C252B7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0EAAA1-E83E-4836-BF85-BA616C838813}" type="datetimeFigureOut">
              <a:rPr lang="en-GB" smtClean="0"/>
              <a:t>05/12/2017</a:t>
            </a:fld>
            <a:endParaRPr lang="en-GB"/>
          </a:p>
        </p:txBody>
      </p:sp>
      <p:sp>
        <p:nvSpPr>
          <p:cNvPr id="5" name="Footer Placeholder 4">
            <a:extLst>
              <a:ext uri="{FF2B5EF4-FFF2-40B4-BE49-F238E27FC236}">
                <a16:creationId xmlns:a16="http://schemas.microsoft.com/office/drawing/2014/main" id="{E803727E-7618-4433-9F09-A583972724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6C168E1-214D-4FA7-87BB-809821B036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07BADD-680D-4BFB-BB6A-461D0612E727}" type="slidenum">
              <a:rPr lang="en-GB" smtClean="0"/>
              <a:t>‹#›</a:t>
            </a:fld>
            <a:endParaRPr lang="en-GB"/>
          </a:p>
        </p:txBody>
      </p:sp>
    </p:spTree>
    <p:extLst>
      <p:ext uri="{BB962C8B-B14F-4D97-AF65-F5344CB8AC3E}">
        <p14:creationId xmlns:p14="http://schemas.microsoft.com/office/powerpoint/2010/main" val="4166398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AD837-C877-4089-8B57-19DC72CCA2EF}"/>
              </a:ext>
            </a:extLst>
          </p:cNvPr>
          <p:cNvSpPr txBox="1"/>
          <p:nvPr/>
        </p:nvSpPr>
        <p:spPr>
          <a:xfrm>
            <a:off x="0" y="0"/>
            <a:ext cx="12192000" cy="3785652"/>
          </a:xfrm>
          <a:prstGeom prst="rect">
            <a:avLst/>
          </a:prstGeom>
          <a:noFill/>
        </p:spPr>
        <p:txBody>
          <a:bodyPr wrap="square" rtlCol="0">
            <a:spAutoFit/>
          </a:bodyPr>
          <a:lstStyle/>
          <a:p>
            <a:pPr algn="ctr"/>
            <a:endParaRPr lang="en-GB" sz="4800" dirty="0"/>
          </a:p>
          <a:p>
            <a:pPr algn="ctr"/>
            <a:endParaRPr lang="en-GB" sz="4800" dirty="0"/>
          </a:p>
          <a:p>
            <a:pPr algn="ctr"/>
            <a:endParaRPr lang="en-GB" sz="4800" dirty="0"/>
          </a:p>
          <a:p>
            <a:pPr algn="ctr"/>
            <a:r>
              <a:rPr lang="en-GB" sz="4800" dirty="0"/>
              <a:t>Trip Generation Case Studies</a:t>
            </a:r>
            <a:br>
              <a:rPr lang="en-GB" sz="4800" dirty="0"/>
            </a:br>
            <a:r>
              <a:rPr lang="en-GB" sz="4800" dirty="0"/>
              <a:t>Residential &amp; Employment</a:t>
            </a:r>
          </a:p>
        </p:txBody>
      </p:sp>
    </p:spTree>
    <p:extLst>
      <p:ext uri="{BB962C8B-B14F-4D97-AF65-F5344CB8AC3E}">
        <p14:creationId xmlns:p14="http://schemas.microsoft.com/office/powerpoint/2010/main" val="1990950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1"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AD837-C877-4089-8B57-19DC72CCA2EF}"/>
              </a:ext>
            </a:extLst>
          </p:cNvPr>
          <p:cNvSpPr txBox="1"/>
          <p:nvPr/>
        </p:nvSpPr>
        <p:spPr>
          <a:xfrm>
            <a:off x="0" y="0"/>
            <a:ext cx="12192000" cy="1569660"/>
          </a:xfrm>
          <a:prstGeom prst="rect">
            <a:avLst/>
          </a:prstGeom>
          <a:noFill/>
        </p:spPr>
        <p:txBody>
          <a:bodyPr wrap="square" rtlCol="0">
            <a:spAutoFit/>
          </a:bodyPr>
          <a:lstStyle/>
          <a:p>
            <a:pPr algn="ctr"/>
            <a:endParaRPr lang="en-GB" sz="4800" dirty="0"/>
          </a:p>
          <a:p>
            <a:pPr algn="ctr"/>
            <a:r>
              <a:rPr lang="en-GB" sz="4800" dirty="0"/>
              <a:t>Primary Filtering Page</a:t>
            </a:r>
          </a:p>
        </p:txBody>
      </p:sp>
      <p:pic>
        <p:nvPicPr>
          <p:cNvPr id="5" name="Picture 4">
            <a:extLst>
              <a:ext uri="{FF2B5EF4-FFF2-40B4-BE49-F238E27FC236}">
                <a16:creationId xmlns:a16="http://schemas.microsoft.com/office/drawing/2014/main" id="{1EB402C2-8914-43CA-8396-09583495C32B}"/>
              </a:ext>
            </a:extLst>
          </p:cNvPr>
          <p:cNvPicPr>
            <a:picLocks noChangeAspect="1"/>
          </p:cNvPicPr>
          <p:nvPr/>
        </p:nvPicPr>
        <p:blipFill>
          <a:blip r:embed="rId3"/>
          <a:stretch>
            <a:fillRect/>
          </a:stretch>
        </p:blipFill>
        <p:spPr>
          <a:xfrm>
            <a:off x="1404937" y="1938794"/>
            <a:ext cx="9382125" cy="4057650"/>
          </a:xfrm>
          <a:prstGeom prst="rect">
            <a:avLst/>
          </a:prstGeom>
        </p:spPr>
      </p:pic>
    </p:spTree>
    <p:extLst>
      <p:ext uri="{BB962C8B-B14F-4D97-AF65-F5344CB8AC3E}">
        <p14:creationId xmlns:p14="http://schemas.microsoft.com/office/powerpoint/2010/main" val="831783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5"/>
                                        </p:tgtEl>
                                      </p:cBhvr>
                                    </p:animEffect>
                                    <p:set>
                                      <p:cBhvr>
                                        <p:cTn id="1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AD837-C877-4089-8B57-19DC72CCA2EF}"/>
              </a:ext>
            </a:extLst>
          </p:cNvPr>
          <p:cNvSpPr txBox="1"/>
          <p:nvPr/>
        </p:nvSpPr>
        <p:spPr>
          <a:xfrm>
            <a:off x="0" y="0"/>
            <a:ext cx="12192000" cy="1569660"/>
          </a:xfrm>
          <a:prstGeom prst="rect">
            <a:avLst/>
          </a:prstGeom>
          <a:noFill/>
        </p:spPr>
        <p:txBody>
          <a:bodyPr wrap="square" rtlCol="0">
            <a:spAutoFit/>
          </a:bodyPr>
          <a:lstStyle/>
          <a:p>
            <a:pPr algn="ctr"/>
            <a:endParaRPr lang="en-GB" sz="4800" dirty="0"/>
          </a:p>
          <a:p>
            <a:pPr algn="ctr"/>
            <a:r>
              <a:rPr lang="en-GB" sz="4800" dirty="0"/>
              <a:t>Individual Site Investigation</a:t>
            </a:r>
          </a:p>
        </p:txBody>
      </p:sp>
      <p:pic>
        <p:nvPicPr>
          <p:cNvPr id="3" name="Picture 2">
            <a:extLst>
              <a:ext uri="{FF2B5EF4-FFF2-40B4-BE49-F238E27FC236}">
                <a16:creationId xmlns:a16="http://schemas.microsoft.com/office/drawing/2014/main" id="{80F2C4E4-DABA-48B8-A253-DFCD2919EB4F}"/>
              </a:ext>
            </a:extLst>
          </p:cNvPr>
          <p:cNvPicPr>
            <a:picLocks noChangeAspect="1"/>
          </p:cNvPicPr>
          <p:nvPr/>
        </p:nvPicPr>
        <p:blipFill>
          <a:blip r:embed="rId3"/>
          <a:stretch>
            <a:fillRect/>
          </a:stretch>
        </p:blipFill>
        <p:spPr>
          <a:xfrm>
            <a:off x="1966912" y="1847589"/>
            <a:ext cx="8258175" cy="4114800"/>
          </a:xfrm>
          <a:prstGeom prst="rect">
            <a:avLst/>
          </a:prstGeom>
        </p:spPr>
      </p:pic>
    </p:spTree>
    <p:extLst>
      <p:ext uri="{BB962C8B-B14F-4D97-AF65-F5344CB8AC3E}">
        <p14:creationId xmlns:p14="http://schemas.microsoft.com/office/powerpoint/2010/main" val="3216155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3"/>
                                        </p:tgtEl>
                                      </p:cBhvr>
                                    </p:animEffect>
                                    <p:set>
                                      <p:cBhvr>
                                        <p:cTn id="18"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AD837-C877-4089-8B57-19DC72CCA2EF}"/>
              </a:ext>
            </a:extLst>
          </p:cNvPr>
          <p:cNvSpPr txBox="1"/>
          <p:nvPr/>
        </p:nvSpPr>
        <p:spPr>
          <a:xfrm>
            <a:off x="0" y="0"/>
            <a:ext cx="12192000" cy="1569660"/>
          </a:xfrm>
          <a:prstGeom prst="rect">
            <a:avLst/>
          </a:prstGeom>
          <a:noFill/>
        </p:spPr>
        <p:txBody>
          <a:bodyPr wrap="square" rtlCol="0">
            <a:spAutoFit/>
          </a:bodyPr>
          <a:lstStyle/>
          <a:p>
            <a:pPr algn="ctr"/>
            <a:endParaRPr lang="en-GB" sz="4800" dirty="0"/>
          </a:p>
          <a:p>
            <a:pPr algn="ctr"/>
            <a:r>
              <a:rPr lang="en-GB" sz="4800" dirty="0"/>
              <a:t>Site Deselection</a:t>
            </a:r>
          </a:p>
        </p:txBody>
      </p:sp>
      <p:pic>
        <p:nvPicPr>
          <p:cNvPr id="2" name="Picture 1">
            <a:extLst>
              <a:ext uri="{FF2B5EF4-FFF2-40B4-BE49-F238E27FC236}">
                <a16:creationId xmlns:a16="http://schemas.microsoft.com/office/drawing/2014/main" id="{2E5B7408-D47E-4855-9160-C4430D8EDFE3}"/>
              </a:ext>
            </a:extLst>
          </p:cNvPr>
          <p:cNvPicPr>
            <a:picLocks noChangeAspect="1"/>
          </p:cNvPicPr>
          <p:nvPr/>
        </p:nvPicPr>
        <p:blipFill>
          <a:blip r:embed="rId3"/>
          <a:stretch>
            <a:fillRect/>
          </a:stretch>
        </p:blipFill>
        <p:spPr>
          <a:xfrm>
            <a:off x="2043112" y="2301397"/>
            <a:ext cx="8105775" cy="2781300"/>
          </a:xfrm>
          <a:prstGeom prst="rect">
            <a:avLst/>
          </a:prstGeom>
        </p:spPr>
      </p:pic>
    </p:spTree>
    <p:extLst>
      <p:ext uri="{BB962C8B-B14F-4D97-AF65-F5344CB8AC3E}">
        <p14:creationId xmlns:p14="http://schemas.microsoft.com/office/powerpoint/2010/main" val="295098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2"/>
                                        </p:tgtEl>
                                      </p:cBhvr>
                                    </p:animEffect>
                                    <p:set>
                                      <p:cBhvr>
                                        <p:cTn id="1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AD837-C877-4089-8B57-19DC72CCA2EF}"/>
              </a:ext>
            </a:extLst>
          </p:cNvPr>
          <p:cNvSpPr txBox="1"/>
          <p:nvPr/>
        </p:nvSpPr>
        <p:spPr>
          <a:xfrm>
            <a:off x="0" y="0"/>
            <a:ext cx="12192000" cy="1569660"/>
          </a:xfrm>
          <a:prstGeom prst="rect">
            <a:avLst/>
          </a:prstGeom>
          <a:noFill/>
        </p:spPr>
        <p:txBody>
          <a:bodyPr wrap="square" rtlCol="0">
            <a:spAutoFit/>
          </a:bodyPr>
          <a:lstStyle/>
          <a:p>
            <a:pPr algn="ctr"/>
            <a:endParaRPr lang="en-GB" sz="4800" dirty="0"/>
          </a:p>
          <a:p>
            <a:pPr algn="ctr"/>
            <a:r>
              <a:rPr lang="en-GB" sz="4800" dirty="0"/>
              <a:t>Final Trip Rates</a:t>
            </a:r>
          </a:p>
        </p:txBody>
      </p:sp>
      <p:pic>
        <p:nvPicPr>
          <p:cNvPr id="3" name="Picture 2">
            <a:extLst>
              <a:ext uri="{FF2B5EF4-FFF2-40B4-BE49-F238E27FC236}">
                <a16:creationId xmlns:a16="http://schemas.microsoft.com/office/drawing/2014/main" id="{9E2D1F1E-65E9-43E7-B7D9-F47F09F07171}"/>
              </a:ext>
            </a:extLst>
          </p:cNvPr>
          <p:cNvPicPr>
            <a:picLocks noChangeAspect="1"/>
          </p:cNvPicPr>
          <p:nvPr/>
        </p:nvPicPr>
        <p:blipFill>
          <a:blip r:embed="rId3"/>
          <a:stretch>
            <a:fillRect/>
          </a:stretch>
        </p:blipFill>
        <p:spPr>
          <a:xfrm>
            <a:off x="3309937" y="1569660"/>
            <a:ext cx="5572125" cy="5029200"/>
          </a:xfrm>
          <a:prstGeom prst="rect">
            <a:avLst/>
          </a:prstGeom>
        </p:spPr>
      </p:pic>
    </p:spTree>
    <p:extLst>
      <p:ext uri="{BB962C8B-B14F-4D97-AF65-F5344CB8AC3E}">
        <p14:creationId xmlns:p14="http://schemas.microsoft.com/office/powerpoint/2010/main" val="1640475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3"/>
                                        </p:tgtEl>
                                      </p:cBhvr>
                                    </p:animEffect>
                                    <p:set>
                                      <p:cBhvr>
                                        <p:cTn id="18"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AD837-C877-4089-8B57-19DC72CCA2EF}"/>
              </a:ext>
            </a:extLst>
          </p:cNvPr>
          <p:cNvSpPr txBox="1"/>
          <p:nvPr/>
        </p:nvSpPr>
        <p:spPr>
          <a:xfrm>
            <a:off x="0" y="0"/>
            <a:ext cx="12192000" cy="1569660"/>
          </a:xfrm>
          <a:prstGeom prst="rect">
            <a:avLst/>
          </a:prstGeom>
          <a:noFill/>
        </p:spPr>
        <p:txBody>
          <a:bodyPr wrap="square" rtlCol="0">
            <a:spAutoFit/>
          </a:bodyPr>
          <a:lstStyle/>
          <a:p>
            <a:pPr algn="ctr"/>
            <a:endParaRPr lang="en-GB" sz="4800" dirty="0"/>
          </a:p>
          <a:p>
            <a:pPr algn="ctr"/>
            <a:r>
              <a:rPr lang="en-GB" sz="4800" dirty="0"/>
              <a:t>Rank Order List</a:t>
            </a:r>
          </a:p>
        </p:txBody>
      </p:sp>
      <p:pic>
        <p:nvPicPr>
          <p:cNvPr id="2" name="Picture 1">
            <a:extLst>
              <a:ext uri="{FF2B5EF4-FFF2-40B4-BE49-F238E27FC236}">
                <a16:creationId xmlns:a16="http://schemas.microsoft.com/office/drawing/2014/main" id="{49936D3E-7949-4839-BCF5-45041FA994EA}"/>
              </a:ext>
            </a:extLst>
          </p:cNvPr>
          <p:cNvPicPr>
            <a:picLocks noChangeAspect="1"/>
          </p:cNvPicPr>
          <p:nvPr/>
        </p:nvPicPr>
        <p:blipFill>
          <a:blip r:embed="rId3"/>
          <a:stretch>
            <a:fillRect/>
          </a:stretch>
        </p:blipFill>
        <p:spPr>
          <a:xfrm>
            <a:off x="1890712" y="2329188"/>
            <a:ext cx="8410575" cy="3752850"/>
          </a:xfrm>
          <a:prstGeom prst="rect">
            <a:avLst/>
          </a:prstGeom>
        </p:spPr>
      </p:pic>
    </p:spTree>
    <p:extLst>
      <p:ext uri="{BB962C8B-B14F-4D97-AF65-F5344CB8AC3E}">
        <p14:creationId xmlns:p14="http://schemas.microsoft.com/office/powerpoint/2010/main" val="950948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2"/>
                                        </p:tgtEl>
                                      </p:cBhvr>
                                    </p:animEffect>
                                    <p:set>
                                      <p:cBhvr>
                                        <p:cTn id="1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AD837-C877-4089-8B57-19DC72CCA2EF}"/>
              </a:ext>
            </a:extLst>
          </p:cNvPr>
          <p:cNvSpPr txBox="1"/>
          <p:nvPr/>
        </p:nvSpPr>
        <p:spPr>
          <a:xfrm>
            <a:off x="0" y="0"/>
            <a:ext cx="12192000" cy="1569660"/>
          </a:xfrm>
          <a:prstGeom prst="rect">
            <a:avLst/>
          </a:prstGeom>
          <a:noFill/>
        </p:spPr>
        <p:txBody>
          <a:bodyPr wrap="square" rtlCol="0">
            <a:spAutoFit/>
          </a:bodyPr>
          <a:lstStyle/>
          <a:p>
            <a:pPr algn="ctr"/>
            <a:endParaRPr lang="en-GB" sz="4800" dirty="0"/>
          </a:p>
          <a:p>
            <a:pPr algn="ctr"/>
            <a:r>
              <a:rPr lang="en-GB" sz="4800" dirty="0"/>
              <a:t>Advanced Filtering</a:t>
            </a:r>
          </a:p>
        </p:txBody>
      </p:sp>
      <p:sp>
        <p:nvSpPr>
          <p:cNvPr id="2" name="TextBox 1">
            <a:extLst>
              <a:ext uri="{FF2B5EF4-FFF2-40B4-BE49-F238E27FC236}">
                <a16:creationId xmlns:a16="http://schemas.microsoft.com/office/drawing/2014/main" id="{00BB73CC-24EB-4A67-9177-EDB439694CFA}"/>
              </a:ext>
            </a:extLst>
          </p:cNvPr>
          <p:cNvSpPr txBox="1"/>
          <p:nvPr/>
        </p:nvSpPr>
        <p:spPr>
          <a:xfrm>
            <a:off x="0" y="1915649"/>
            <a:ext cx="12192000" cy="3231654"/>
          </a:xfrm>
          <a:prstGeom prst="rect">
            <a:avLst/>
          </a:prstGeom>
          <a:noFill/>
        </p:spPr>
        <p:txBody>
          <a:bodyPr wrap="square" rtlCol="0">
            <a:spAutoFit/>
          </a:bodyPr>
          <a:lstStyle/>
          <a:p>
            <a:endParaRPr lang="en-GB" sz="2400" dirty="0"/>
          </a:p>
          <a:p>
            <a:pPr marL="342900" indent="-342900" algn="ctr">
              <a:buFont typeface="Arial" panose="020B0604020202020204" pitchFamily="34" charset="0"/>
              <a:buChar char="•"/>
            </a:pPr>
            <a:r>
              <a:rPr lang="en-GB" sz="3600" dirty="0"/>
              <a:t>Public Transport Provision</a:t>
            </a:r>
          </a:p>
          <a:p>
            <a:pPr marL="342900" indent="-342900" algn="ctr">
              <a:buFont typeface="Arial" panose="020B0604020202020204" pitchFamily="34" charset="0"/>
              <a:buChar char="•"/>
            </a:pPr>
            <a:endParaRPr lang="en-GB" sz="3600" dirty="0"/>
          </a:p>
          <a:p>
            <a:pPr marL="342900" indent="-342900" algn="ctr">
              <a:buFont typeface="Arial" panose="020B0604020202020204" pitchFamily="34" charset="0"/>
              <a:buChar char="•"/>
            </a:pPr>
            <a:r>
              <a:rPr lang="en-GB" sz="3600" dirty="0"/>
              <a:t>Local Population</a:t>
            </a:r>
          </a:p>
          <a:p>
            <a:pPr marL="342900" indent="-342900" algn="ctr">
              <a:buFont typeface="Arial" panose="020B0604020202020204" pitchFamily="34" charset="0"/>
              <a:buChar char="•"/>
            </a:pPr>
            <a:endParaRPr lang="en-GB" sz="3600" dirty="0"/>
          </a:p>
          <a:p>
            <a:pPr marL="342900" indent="-342900" algn="ctr">
              <a:buFont typeface="Arial" panose="020B0604020202020204" pitchFamily="34" charset="0"/>
              <a:buChar char="•"/>
            </a:pPr>
            <a:r>
              <a:rPr lang="en-GB" sz="3600" dirty="0"/>
              <a:t>Car Ownership</a:t>
            </a:r>
          </a:p>
        </p:txBody>
      </p:sp>
    </p:spTree>
    <p:extLst>
      <p:ext uri="{BB962C8B-B14F-4D97-AF65-F5344CB8AC3E}">
        <p14:creationId xmlns:p14="http://schemas.microsoft.com/office/powerpoint/2010/main" val="4714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2"/>
                                        </p:tgtEl>
                                      </p:cBhvr>
                                    </p:animEffect>
                                    <p:set>
                                      <p:cBhvr>
                                        <p:cTn id="1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2" grpId="0"/>
      <p:bldP spid="2"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AD837-C877-4089-8B57-19DC72CCA2EF}"/>
              </a:ext>
            </a:extLst>
          </p:cNvPr>
          <p:cNvSpPr txBox="1"/>
          <p:nvPr/>
        </p:nvSpPr>
        <p:spPr>
          <a:xfrm>
            <a:off x="0" y="0"/>
            <a:ext cx="12192000" cy="1569660"/>
          </a:xfrm>
          <a:prstGeom prst="rect">
            <a:avLst/>
          </a:prstGeom>
          <a:noFill/>
        </p:spPr>
        <p:txBody>
          <a:bodyPr wrap="square" rtlCol="0">
            <a:spAutoFit/>
          </a:bodyPr>
          <a:lstStyle/>
          <a:p>
            <a:pPr algn="ctr"/>
            <a:endParaRPr lang="en-GB" sz="4800" dirty="0"/>
          </a:p>
          <a:p>
            <a:pPr algn="ctr"/>
            <a:r>
              <a:rPr lang="en-GB" sz="4800" dirty="0"/>
              <a:t>Primary Filtering Page</a:t>
            </a:r>
          </a:p>
        </p:txBody>
      </p:sp>
      <p:pic>
        <p:nvPicPr>
          <p:cNvPr id="5" name="Picture 4">
            <a:extLst>
              <a:ext uri="{FF2B5EF4-FFF2-40B4-BE49-F238E27FC236}">
                <a16:creationId xmlns:a16="http://schemas.microsoft.com/office/drawing/2014/main" id="{605A9380-71E9-4FBF-8805-0FD9C2337AEB}"/>
              </a:ext>
            </a:extLst>
          </p:cNvPr>
          <p:cNvPicPr>
            <a:picLocks noChangeAspect="1"/>
          </p:cNvPicPr>
          <p:nvPr/>
        </p:nvPicPr>
        <p:blipFill>
          <a:blip r:embed="rId3"/>
          <a:stretch>
            <a:fillRect/>
          </a:stretch>
        </p:blipFill>
        <p:spPr>
          <a:xfrm>
            <a:off x="1404937" y="2095631"/>
            <a:ext cx="9382125" cy="4019550"/>
          </a:xfrm>
          <a:prstGeom prst="rect">
            <a:avLst/>
          </a:prstGeom>
        </p:spPr>
      </p:pic>
    </p:spTree>
    <p:extLst>
      <p:ext uri="{BB962C8B-B14F-4D97-AF65-F5344CB8AC3E}">
        <p14:creationId xmlns:p14="http://schemas.microsoft.com/office/powerpoint/2010/main" val="2604368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5"/>
                                        </p:tgtEl>
                                      </p:cBhvr>
                                    </p:animEffect>
                                    <p:set>
                                      <p:cBhvr>
                                        <p:cTn id="1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AD837-C877-4089-8B57-19DC72CCA2EF}"/>
              </a:ext>
            </a:extLst>
          </p:cNvPr>
          <p:cNvSpPr txBox="1"/>
          <p:nvPr/>
        </p:nvSpPr>
        <p:spPr>
          <a:xfrm>
            <a:off x="0" y="0"/>
            <a:ext cx="12192000" cy="1569660"/>
          </a:xfrm>
          <a:prstGeom prst="rect">
            <a:avLst/>
          </a:prstGeom>
          <a:noFill/>
        </p:spPr>
        <p:txBody>
          <a:bodyPr wrap="square" rtlCol="0">
            <a:spAutoFit/>
          </a:bodyPr>
          <a:lstStyle/>
          <a:p>
            <a:pPr algn="ctr"/>
            <a:endParaRPr lang="en-GB" sz="4800" dirty="0"/>
          </a:p>
          <a:p>
            <a:pPr algn="ctr"/>
            <a:r>
              <a:rPr lang="en-GB" sz="4800" dirty="0"/>
              <a:t>Secondary Filtering Page</a:t>
            </a:r>
          </a:p>
        </p:txBody>
      </p:sp>
      <p:pic>
        <p:nvPicPr>
          <p:cNvPr id="2" name="Picture 1">
            <a:extLst>
              <a:ext uri="{FF2B5EF4-FFF2-40B4-BE49-F238E27FC236}">
                <a16:creationId xmlns:a16="http://schemas.microsoft.com/office/drawing/2014/main" id="{FE86E71A-DBAF-4656-9E15-B037DCB12A20}"/>
              </a:ext>
            </a:extLst>
          </p:cNvPr>
          <p:cNvPicPr>
            <a:picLocks noChangeAspect="1"/>
          </p:cNvPicPr>
          <p:nvPr/>
        </p:nvPicPr>
        <p:blipFill>
          <a:blip r:embed="rId3"/>
          <a:stretch>
            <a:fillRect/>
          </a:stretch>
        </p:blipFill>
        <p:spPr>
          <a:xfrm>
            <a:off x="3286125" y="1725395"/>
            <a:ext cx="5619750" cy="4810125"/>
          </a:xfrm>
          <a:prstGeom prst="rect">
            <a:avLst/>
          </a:prstGeom>
        </p:spPr>
      </p:pic>
    </p:spTree>
    <p:extLst>
      <p:ext uri="{BB962C8B-B14F-4D97-AF65-F5344CB8AC3E}">
        <p14:creationId xmlns:p14="http://schemas.microsoft.com/office/powerpoint/2010/main" val="3388122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2"/>
                                        </p:tgtEl>
                                      </p:cBhvr>
                                    </p:animEffect>
                                    <p:set>
                                      <p:cBhvr>
                                        <p:cTn id="1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AD837-C877-4089-8B57-19DC72CCA2EF}"/>
              </a:ext>
            </a:extLst>
          </p:cNvPr>
          <p:cNvSpPr txBox="1"/>
          <p:nvPr/>
        </p:nvSpPr>
        <p:spPr>
          <a:xfrm>
            <a:off x="0" y="0"/>
            <a:ext cx="12192000" cy="1569660"/>
          </a:xfrm>
          <a:prstGeom prst="rect">
            <a:avLst/>
          </a:prstGeom>
          <a:noFill/>
        </p:spPr>
        <p:txBody>
          <a:bodyPr wrap="square" rtlCol="0">
            <a:spAutoFit/>
          </a:bodyPr>
          <a:lstStyle/>
          <a:p>
            <a:pPr algn="ctr"/>
            <a:endParaRPr lang="en-GB" sz="4800" dirty="0"/>
          </a:p>
          <a:p>
            <a:pPr algn="ctr"/>
            <a:r>
              <a:rPr lang="en-GB" sz="4800" dirty="0"/>
              <a:t>Survey Sample</a:t>
            </a:r>
          </a:p>
        </p:txBody>
      </p:sp>
      <p:pic>
        <p:nvPicPr>
          <p:cNvPr id="3" name="Picture 2">
            <a:extLst>
              <a:ext uri="{FF2B5EF4-FFF2-40B4-BE49-F238E27FC236}">
                <a16:creationId xmlns:a16="http://schemas.microsoft.com/office/drawing/2014/main" id="{CABD74AA-E3BA-4959-A3F6-9C872BE91596}"/>
              </a:ext>
            </a:extLst>
          </p:cNvPr>
          <p:cNvPicPr>
            <a:picLocks noChangeAspect="1"/>
          </p:cNvPicPr>
          <p:nvPr/>
        </p:nvPicPr>
        <p:blipFill>
          <a:blip r:embed="rId3"/>
          <a:stretch>
            <a:fillRect/>
          </a:stretch>
        </p:blipFill>
        <p:spPr>
          <a:xfrm>
            <a:off x="2271712" y="2264601"/>
            <a:ext cx="7648575" cy="3581400"/>
          </a:xfrm>
          <a:prstGeom prst="rect">
            <a:avLst/>
          </a:prstGeom>
        </p:spPr>
      </p:pic>
    </p:spTree>
    <p:extLst>
      <p:ext uri="{BB962C8B-B14F-4D97-AF65-F5344CB8AC3E}">
        <p14:creationId xmlns:p14="http://schemas.microsoft.com/office/powerpoint/2010/main" val="1677985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3"/>
                                        </p:tgtEl>
                                      </p:cBhvr>
                                    </p:animEffect>
                                    <p:set>
                                      <p:cBhvr>
                                        <p:cTn id="18"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AD837-C877-4089-8B57-19DC72CCA2EF}"/>
              </a:ext>
            </a:extLst>
          </p:cNvPr>
          <p:cNvSpPr txBox="1"/>
          <p:nvPr/>
        </p:nvSpPr>
        <p:spPr>
          <a:xfrm>
            <a:off x="0" y="0"/>
            <a:ext cx="12192000" cy="1569660"/>
          </a:xfrm>
          <a:prstGeom prst="rect">
            <a:avLst/>
          </a:prstGeom>
          <a:noFill/>
        </p:spPr>
        <p:txBody>
          <a:bodyPr wrap="square" rtlCol="0">
            <a:spAutoFit/>
          </a:bodyPr>
          <a:lstStyle/>
          <a:p>
            <a:pPr algn="ctr"/>
            <a:endParaRPr lang="en-GB" sz="4800" dirty="0"/>
          </a:p>
          <a:p>
            <a:pPr algn="ctr"/>
            <a:r>
              <a:rPr lang="en-GB" sz="4800" dirty="0"/>
              <a:t>Cross Test </a:t>
            </a:r>
          </a:p>
        </p:txBody>
      </p:sp>
      <p:pic>
        <p:nvPicPr>
          <p:cNvPr id="2" name="Picture 1">
            <a:extLst>
              <a:ext uri="{FF2B5EF4-FFF2-40B4-BE49-F238E27FC236}">
                <a16:creationId xmlns:a16="http://schemas.microsoft.com/office/drawing/2014/main" id="{EB3E1C17-AF96-4C66-A3AC-4659968A927B}"/>
              </a:ext>
            </a:extLst>
          </p:cNvPr>
          <p:cNvPicPr>
            <a:picLocks noChangeAspect="1"/>
          </p:cNvPicPr>
          <p:nvPr/>
        </p:nvPicPr>
        <p:blipFill>
          <a:blip r:embed="rId3"/>
          <a:stretch>
            <a:fillRect/>
          </a:stretch>
        </p:blipFill>
        <p:spPr>
          <a:xfrm>
            <a:off x="2347912" y="2246921"/>
            <a:ext cx="7496175" cy="3190875"/>
          </a:xfrm>
          <a:prstGeom prst="rect">
            <a:avLst/>
          </a:prstGeom>
        </p:spPr>
      </p:pic>
    </p:spTree>
    <p:extLst>
      <p:ext uri="{BB962C8B-B14F-4D97-AF65-F5344CB8AC3E}">
        <p14:creationId xmlns:p14="http://schemas.microsoft.com/office/powerpoint/2010/main" val="53773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2"/>
                                        </p:tgtEl>
                                      </p:cBhvr>
                                    </p:animEffect>
                                    <p:set>
                                      <p:cBhvr>
                                        <p:cTn id="1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AD837-C877-4089-8B57-19DC72CCA2EF}"/>
              </a:ext>
            </a:extLst>
          </p:cNvPr>
          <p:cNvSpPr txBox="1"/>
          <p:nvPr/>
        </p:nvSpPr>
        <p:spPr>
          <a:xfrm>
            <a:off x="0" y="0"/>
            <a:ext cx="12192000" cy="1569660"/>
          </a:xfrm>
          <a:prstGeom prst="rect">
            <a:avLst/>
          </a:prstGeom>
          <a:noFill/>
        </p:spPr>
        <p:txBody>
          <a:bodyPr wrap="square" rtlCol="0">
            <a:spAutoFit/>
          </a:bodyPr>
          <a:lstStyle/>
          <a:p>
            <a:pPr algn="ctr"/>
            <a:endParaRPr lang="en-GB" sz="4800" dirty="0"/>
          </a:p>
          <a:p>
            <a:pPr algn="ctr"/>
            <a:r>
              <a:rPr lang="en-GB" sz="4800" dirty="0"/>
              <a:t>Residential Category Choice</a:t>
            </a:r>
          </a:p>
        </p:txBody>
      </p:sp>
      <p:sp>
        <p:nvSpPr>
          <p:cNvPr id="2" name="TextBox 1">
            <a:extLst>
              <a:ext uri="{FF2B5EF4-FFF2-40B4-BE49-F238E27FC236}">
                <a16:creationId xmlns:a16="http://schemas.microsoft.com/office/drawing/2014/main" id="{00BB73CC-24EB-4A67-9177-EDB439694CFA}"/>
              </a:ext>
            </a:extLst>
          </p:cNvPr>
          <p:cNvSpPr txBox="1"/>
          <p:nvPr/>
        </p:nvSpPr>
        <p:spPr>
          <a:xfrm>
            <a:off x="0" y="1915649"/>
            <a:ext cx="12192000" cy="3231654"/>
          </a:xfrm>
          <a:prstGeom prst="rect">
            <a:avLst/>
          </a:prstGeom>
          <a:noFill/>
        </p:spPr>
        <p:txBody>
          <a:bodyPr wrap="square" rtlCol="0">
            <a:spAutoFit/>
          </a:bodyPr>
          <a:lstStyle/>
          <a:p>
            <a:endParaRPr lang="en-GB" sz="2400" dirty="0"/>
          </a:p>
          <a:p>
            <a:pPr marL="342900" indent="-342900" algn="ctr">
              <a:buFont typeface="Arial" panose="020B0604020202020204" pitchFamily="34" charset="0"/>
              <a:buChar char="•"/>
            </a:pPr>
            <a:r>
              <a:rPr lang="en-GB" sz="3600" dirty="0"/>
              <a:t>Seven standard residential category choices</a:t>
            </a:r>
          </a:p>
          <a:p>
            <a:pPr marL="342900" indent="-342900" algn="ctr">
              <a:buFont typeface="Arial" panose="020B0604020202020204" pitchFamily="34" charset="0"/>
              <a:buChar char="•"/>
            </a:pPr>
            <a:endParaRPr lang="en-GB" sz="3600" dirty="0"/>
          </a:p>
          <a:p>
            <a:pPr marL="342900" indent="-342900" algn="ctr">
              <a:buFont typeface="Arial" panose="020B0604020202020204" pitchFamily="34" charset="0"/>
              <a:buChar char="•"/>
            </a:pPr>
            <a:r>
              <a:rPr lang="en-GB" sz="3600" dirty="0"/>
              <a:t>Private to Affordable Ratio</a:t>
            </a:r>
          </a:p>
          <a:p>
            <a:pPr marL="342900" indent="-342900" algn="ctr">
              <a:buFont typeface="Arial" panose="020B0604020202020204" pitchFamily="34" charset="0"/>
              <a:buChar char="•"/>
            </a:pPr>
            <a:endParaRPr lang="en-GB" sz="3600" dirty="0"/>
          </a:p>
          <a:p>
            <a:pPr marL="342900" indent="-342900" algn="ctr">
              <a:buFont typeface="Arial" panose="020B0604020202020204" pitchFamily="34" charset="0"/>
              <a:buChar char="•"/>
            </a:pPr>
            <a:r>
              <a:rPr lang="en-GB" sz="3600" dirty="0"/>
              <a:t>Houses to Flats Ratio</a:t>
            </a:r>
          </a:p>
        </p:txBody>
      </p:sp>
    </p:spTree>
    <p:extLst>
      <p:ext uri="{BB962C8B-B14F-4D97-AF65-F5344CB8AC3E}">
        <p14:creationId xmlns:p14="http://schemas.microsoft.com/office/powerpoint/2010/main" val="868395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2"/>
                                        </p:tgtEl>
                                      </p:cBhvr>
                                    </p:animEffect>
                                    <p:set>
                                      <p:cBhvr>
                                        <p:cTn id="1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2" grpId="0"/>
      <p:bldP spid="2"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AD837-C877-4089-8B57-19DC72CCA2EF}"/>
              </a:ext>
            </a:extLst>
          </p:cNvPr>
          <p:cNvSpPr txBox="1"/>
          <p:nvPr/>
        </p:nvSpPr>
        <p:spPr>
          <a:xfrm>
            <a:off x="0" y="0"/>
            <a:ext cx="12192000" cy="1569660"/>
          </a:xfrm>
          <a:prstGeom prst="rect">
            <a:avLst/>
          </a:prstGeom>
          <a:noFill/>
        </p:spPr>
        <p:txBody>
          <a:bodyPr wrap="square" rtlCol="0">
            <a:spAutoFit/>
          </a:bodyPr>
          <a:lstStyle/>
          <a:p>
            <a:pPr algn="ctr"/>
            <a:endParaRPr lang="en-GB" sz="4800" dirty="0"/>
          </a:p>
          <a:p>
            <a:pPr algn="ctr"/>
            <a:r>
              <a:rPr lang="en-GB" sz="4800" dirty="0"/>
              <a:t>What to Consider Outside TRICS</a:t>
            </a:r>
          </a:p>
        </p:txBody>
      </p:sp>
      <p:sp>
        <p:nvSpPr>
          <p:cNvPr id="2" name="TextBox 1">
            <a:extLst>
              <a:ext uri="{FF2B5EF4-FFF2-40B4-BE49-F238E27FC236}">
                <a16:creationId xmlns:a16="http://schemas.microsoft.com/office/drawing/2014/main" id="{00BB73CC-24EB-4A67-9177-EDB439694CFA}"/>
              </a:ext>
            </a:extLst>
          </p:cNvPr>
          <p:cNvSpPr txBox="1"/>
          <p:nvPr/>
        </p:nvSpPr>
        <p:spPr>
          <a:xfrm>
            <a:off x="0" y="1915649"/>
            <a:ext cx="12192000" cy="3231654"/>
          </a:xfrm>
          <a:prstGeom prst="rect">
            <a:avLst/>
          </a:prstGeom>
          <a:noFill/>
        </p:spPr>
        <p:txBody>
          <a:bodyPr wrap="square" rtlCol="0">
            <a:spAutoFit/>
          </a:bodyPr>
          <a:lstStyle/>
          <a:p>
            <a:endParaRPr lang="en-GB" sz="2400" dirty="0"/>
          </a:p>
          <a:p>
            <a:pPr marL="342900" indent="-342900" algn="ctr">
              <a:buFont typeface="Arial" panose="020B0604020202020204" pitchFamily="34" charset="0"/>
              <a:buChar char="•"/>
            </a:pPr>
            <a:r>
              <a:rPr lang="en-GB" sz="3600" dirty="0"/>
              <a:t>Discover more about the surrounding area</a:t>
            </a:r>
          </a:p>
          <a:p>
            <a:pPr marL="342900" indent="-342900" algn="ctr">
              <a:buFont typeface="Arial" panose="020B0604020202020204" pitchFamily="34" charset="0"/>
              <a:buChar char="•"/>
            </a:pPr>
            <a:endParaRPr lang="en-GB" sz="3600" dirty="0"/>
          </a:p>
          <a:p>
            <a:pPr marL="342900" indent="-342900" algn="ctr">
              <a:buFont typeface="Arial" panose="020B0604020202020204" pitchFamily="34" charset="0"/>
              <a:buChar char="•"/>
            </a:pPr>
            <a:r>
              <a:rPr lang="en-GB" sz="3600" dirty="0"/>
              <a:t>Census Data</a:t>
            </a:r>
          </a:p>
          <a:p>
            <a:pPr marL="342900" indent="-342900" algn="ctr">
              <a:buFont typeface="Arial" panose="020B0604020202020204" pitchFamily="34" charset="0"/>
              <a:buChar char="•"/>
            </a:pPr>
            <a:endParaRPr lang="en-GB" sz="3600" dirty="0"/>
          </a:p>
          <a:p>
            <a:pPr marL="342900" indent="-342900" algn="ctr">
              <a:buFont typeface="Arial" panose="020B0604020202020204" pitchFamily="34" charset="0"/>
              <a:buChar char="•"/>
            </a:pPr>
            <a:r>
              <a:rPr lang="en-GB" sz="3600" dirty="0"/>
              <a:t>Socioeconomic Factors</a:t>
            </a:r>
          </a:p>
        </p:txBody>
      </p:sp>
    </p:spTree>
    <p:extLst>
      <p:ext uri="{BB962C8B-B14F-4D97-AF65-F5344CB8AC3E}">
        <p14:creationId xmlns:p14="http://schemas.microsoft.com/office/powerpoint/2010/main" val="9924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2"/>
                                        </p:tgtEl>
                                      </p:cBhvr>
                                    </p:animEffect>
                                    <p:set>
                                      <p:cBhvr>
                                        <p:cTn id="1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2" grpId="0"/>
      <p:bldP spid="2"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AD837-C877-4089-8B57-19DC72CCA2EF}"/>
              </a:ext>
            </a:extLst>
          </p:cNvPr>
          <p:cNvSpPr txBox="1"/>
          <p:nvPr/>
        </p:nvSpPr>
        <p:spPr>
          <a:xfrm>
            <a:off x="0" y="0"/>
            <a:ext cx="12192000" cy="1569660"/>
          </a:xfrm>
          <a:prstGeom prst="rect">
            <a:avLst/>
          </a:prstGeom>
          <a:noFill/>
        </p:spPr>
        <p:txBody>
          <a:bodyPr wrap="square" rtlCol="0">
            <a:spAutoFit/>
          </a:bodyPr>
          <a:lstStyle/>
          <a:p>
            <a:pPr algn="ctr"/>
            <a:endParaRPr lang="en-GB" sz="4800" dirty="0"/>
          </a:p>
          <a:p>
            <a:pPr algn="ctr"/>
            <a:r>
              <a:rPr lang="en-GB" sz="4800" dirty="0"/>
              <a:t>Elsewhere in TRICS</a:t>
            </a:r>
          </a:p>
        </p:txBody>
      </p:sp>
      <p:sp>
        <p:nvSpPr>
          <p:cNvPr id="2" name="TextBox 1">
            <a:extLst>
              <a:ext uri="{FF2B5EF4-FFF2-40B4-BE49-F238E27FC236}">
                <a16:creationId xmlns:a16="http://schemas.microsoft.com/office/drawing/2014/main" id="{00BB73CC-24EB-4A67-9177-EDB439694CFA}"/>
              </a:ext>
            </a:extLst>
          </p:cNvPr>
          <p:cNvSpPr txBox="1"/>
          <p:nvPr/>
        </p:nvSpPr>
        <p:spPr>
          <a:xfrm>
            <a:off x="0" y="1915649"/>
            <a:ext cx="12192000" cy="3231654"/>
          </a:xfrm>
          <a:prstGeom prst="rect">
            <a:avLst/>
          </a:prstGeom>
          <a:noFill/>
        </p:spPr>
        <p:txBody>
          <a:bodyPr wrap="square" rtlCol="0">
            <a:spAutoFit/>
          </a:bodyPr>
          <a:lstStyle/>
          <a:p>
            <a:endParaRPr lang="en-GB" sz="2400" dirty="0"/>
          </a:p>
          <a:p>
            <a:pPr marL="342900" indent="-342900" algn="ctr">
              <a:buFont typeface="Arial" panose="020B0604020202020204" pitchFamily="34" charset="0"/>
              <a:buChar char="•"/>
            </a:pPr>
            <a:r>
              <a:rPr lang="en-GB" sz="3600" dirty="0"/>
              <a:t>Logic applies to other land uses</a:t>
            </a:r>
          </a:p>
          <a:p>
            <a:pPr marL="342900" indent="-342900" algn="ctr">
              <a:buFont typeface="Arial" panose="020B0604020202020204" pitchFamily="34" charset="0"/>
              <a:buChar char="•"/>
            </a:pPr>
            <a:endParaRPr lang="en-GB" sz="3600" dirty="0"/>
          </a:p>
          <a:p>
            <a:pPr marL="342900" indent="-342900" algn="ctr">
              <a:buFont typeface="Arial" panose="020B0604020202020204" pitchFamily="34" charset="0"/>
              <a:buChar char="•"/>
            </a:pPr>
            <a:r>
              <a:rPr lang="en-GB" sz="3600" dirty="0"/>
              <a:t>Do not accept sites without investigation</a:t>
            </a:r>
          </a:p>
          <a:p>
            <a:pPr marL="342900" indent="-342900" algn="ctr">
              <a:buFont typeface="Arial" panose="020B0604020202020204" pitchFamily="34" charset="0"/>
              <a:buChar char="•"/>
            </a:pPr>
            <a:endParaRPr lang="en-GB" sz="3600" dirty="0"/>
          </a:p>
          <a:p>
            <a:pPr marL="342900" indent="-342900" algn="ctr">
              <a:buFont typeface="Arial" panose="020B0604020202020204" pitchFamily="34" charset="0"/>
              <a:buChar char="•"/>
            </a:pPr>
            <a:r>
              <a:rPr lang="en-GB" sz="3600" dirty="0"/>
              <a:t>Do not dismiss sites without investigation</a:t>
            </a:r>
          </a:p>
        </p:txBody>
      </p:sp>
    </p:spTree>
    <p:extLst>
      <p:ext uri="{BB962C8B-B14F-4D97-AF65-F5344CB8AC3E}">
        <p14:creationId xmlns:p14="http://schemas.microsoft.com/office/powerpoint/2010/main" val="3918388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2"/>
                                        </p:tgtEl>
                                      </p:cBhvr>
                                    </p:animEffect>
                                    <p:set>
                                      <p:cBhvr>
                                        <p:cTn id="1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2" grpId="0"/>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AD837-C877-4089-8B57-19DC72CCA2EF}"/>
              </a:ext>
            </a:extLst>
          </p:cNvPr>
          <p:cNvSpPr txBox="1"/>
          <p:nvPr/>
        </p:nvSpPr>
        <p:spPr>
          <a:xfrm>
            <a:off x="0" y="0"/>
            <a:ext cx="12192000" cy="1569660"/>
          </a:xfrm>
          <a:prstGeom prst="rect">
            <a:avLst/>
          </a:prstGeom>
          <a:noFill/>
        </p:spPr>
        <p:txBody>
          <a:bodyPr wrap="square" rtlCol="0">
            <a:spAutoFit/>
          </a:bodyPr>
          <a:lstStyle/>
          <a:p>
            <a:pPr algn="ctr"/>
            <a:endParaRPr lang="en-GB" sz="4800" dirty="0"/>
          </a:p>
          <a:p>
            <a:pPr algn="ctr"/>
            <a:r>
              <a:rPr lang="en-GB" sz="4800" dirty="0"/>
              <a:t>Current Residential Categories</a:t>
            </a:r>
          </a:p>
        </p:txBody>
      </p:sp>
      <p:pic>
        <p:nvPicPr>
          <p:cNvPr id="2" name="Picture 1">
            <a:extLst>
              <a:ext uri="{FF2B5EF4-FFF2-40B4-BE49-F238E27FC236}">
                <a16:creationId xmlns:a16="http://schemas.microsoft.com/office/drawing/2014/main" id="{1519E560-5C09-45C2-AB61-280AB39EB04A}"/>
              </a:ext>
            </a:extLst>
          </p:cNvPr>
          <p:cNvPicPr>
            <a:picLocks noChangeAspect="1"/>
          </p:cNvPicPr>
          <p:nvPr/>
        </p:nvPicPr>
        <p:blipFill>
          <a:blip r:embed="rId3"/>
          <a:stretch>
            <a:fillRect/>
          </a:stretch>
        </p:blipFill>
        <p:spPr>
          <a:xfrm>
            <a:off x="2628900" y="2192250"/>
            <a:ext cx="6934200" cy="3400425"/>
          </a:xfrm>
          <a:prstGeom prst="rect">
            <a:avLst/>
          </a:prstGeom>
        </p:spPr>
      </p:pic>
    </p:spTree>
    <p:extLst>
      <p:ext uri="{BB962C8B-B14F-4D97-AF65-F5344CB8AC3E}">
        <p14:creationId xmlns:p14="http://schemas.microsoft.com/office/powerpoint/2010/main" val="3803047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2"/>
                                        </p:tgtEl>
                                      </p:cBhvr>
                                    </p:animEffect>
                                    <p:set>
                                      <p:cBhvr>
                                        <p:cTn id="1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AD837-C877-4089-8B57-19DC72CCA2EF}"/>
              </a:ext>
            </a:extLst>
          </p:cNvPr>
          <p:cNvSpPr txBox="1"/>
          <p:nvPr/>
        </p:nvSpPr>
        <p:spPr>
          <a:xfrm>
            <a:off x="0" y="0"/>
            <a:ext cx="12192000" cy="1569660"/>
          </a:xfrm>
          <a:prstGeom prst="rect">
            <a:avLst/>
          </a:prstGeom>
          <a:noFill/>
        </p:spPr>
        <p:txBody>
          <a:bodyPr wrap="square" rtlCol="0">
            <a:spAutoFit/>
          </a:bodyPr>
          <a:lstStyle/>
          <a:p>
            <a:pPr algn="ctr"/>
            <a:endParaRPr lang="en-GB" sz="4800" dirty="0"/>
          </a:p>
          <a:p>
            <a:pPr algn="ctr"/>
            <a:r>
              <a:rPr lang="en-GB" sz="4800" dirty="0"/>
              <a:t>Mixed Private/Affordable Housing</a:t>
            </a:r>
          </a:p>
        </p:txBody>
      </p:sp>
      <p:sp>
        <p:nvSpPr>
          <p:cNvPr id="2" name="TextBox 1">
            <a:extLst>
              <a:ext uri="{FF2B5EF4-FFF2-40B4-BE49-F238E27FC236}">
                <a16:creationId xmlns:a16="http://schemas.microsoft.com/office/drawing/2014/main" id="{00BB73CC-24EB-4A67-9177-EDB439694CFA}"/>
              </a:ext>
            </a:extLst>
          </p:cNvPr>
          <p:cNvSpPr txBox="1"/>
          <p:nvPr/>
        </p:nvSpPr>
        <p:spPr>
          <a:xfrm>
            <a:off x="0" y="1915649"/>
            <a:ext cx="12192000" cy="3231654"/>
          </a:xfrm>
          <a:prstGeom prst="rect">
            <a:avLst/>
          </a:prstGeom>
          <a:noFill/>
        </p:spPr>
        <p:txBody>
          <a:bodyPr wrap="square" rtlCol="0">
            <a:spAutoFit/>
          </a:bodyPr>
          <a:lstStyle/>
          <a:p>
            <a:pPr marL="342900" indent="-342900" algn="ctr">
              <a:buFont typeface="Arial" panose="020B0604020202020204" pitchFamily="34" charset="0"/>
              <a:buChar char="•"/>
            </a:pPr>
            <a:endParaRPr lang="en-GB" sz="2400" dirty="0"/>
          </a:p>
          <a:p>
            <a:pPr marL="342900" indent="-342900" algn="ctr">
              <a:buFont typeface="Arial" panose="020B0604020202020204" pitchFamily="34" charset="0"/>
              <a:buChar char="•"/>
            </a:pPr>
            <a:r>
              <a:rPr lang="en-GB" sz="3600" dirty="0"/>
              <a:t>Investigate sites under sub land uses further</a:t>
            </a:r>
          </a:p>
          <a:p>
            <a:pPr marL="342900" indent="-342900" algn="ctr">
              <a:buFont typeface="Arial" panose="020B0604020202020204" pitchFamily="34" charset="0"/>
              <a:buChar char="•"/>
            </a:pPr>
            <a:endParaRPr lang="en-GB" sz="3600" dirty="0"/>
          </a:p>
          <a:p>
            <a:pPr marL="342900" indent="-342900" algn="ctr">
              <a:buFont typeface="Arial" panose="020B0604020202020204" pitchFamily="34" charset="0"/>
              <a:buChar char="•"/>
            </a:pPr>
            <a:r>
              <a:rPr lang="en-GB" sz="3600" dirty="0"/>
              <a:t>Do not assume all sites will be similar</a:t>
            </a:r>
          </a:p>
          <a:p>
            <a:pPr marL="342900" indent="-342900" algn="ctr">
              <a:buFont typeface="Arial" panose="020B0604020202020204" pitchFamily="34" charset="0"/>
              <a:buChar char="•"/>
            </a:pPr>
            <a:endParaRPr lang="en-GB" sz="3600" dirty="0"/>
          </a:p>
          <a:p>
            <a:pPr marL="342900" indent="-342900" algn="ctr">
              <a:buFont typeface="Arial" panose="020B0604020202020204" pitchFamily="34" charset="0"/>
              <a:buChar char="•"/>
            </a:pPr>
            <a:r>
              <a:rPr lang="en-GB" sz="3600" dirty="0"/>
              <a:t>Possible sub land use splits</a:t>
            </a:r>
          </a:p>
        </p:txBody>
      </p:sp>
    </p:spTree>
    <p:extLst>
      <p:ext uri="{BB962C8B-B14F-4D97-AF65-F5344CB8AC3E}">
        <p14:creationId xmlns:p14="http://schemas.microsoft.com/office/powerpoint/2010/main" val="3821006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2"/>
                                        </p:tgtEl>
                                      </p:cBhvr>
                                    </p:animEffect>
                                    <p:set>
                                      <p:cBhvr>
                                        <p:cTn id="1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2" grpId="0"/>
      <p:bldP spid="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AD837-C877-4089-8B57-19DC72CCA2EF}"/>
              </a:ext>
            </a:extLst>
          </p:cNvPr>
          <p:cNvSpPr txBox="1"/>
          <p:nvPr/>
        </p:nvSpPr>
        <p:spPr>
          <a:xfrm>
            <a:off x="0" y="0"/>
            <a:ext cx="12192000" cy="1569660"/>
          </a:xfrm>
          <a:prstGeom prst="rect">
            <a:avLst/>
          </a:prstGeom>
          <a:noFill/>
        </p:spPr>
        <p:txBody>
          <a:bodyPr wrap="square" rtlCol="0">
            <a:spAutoFit/>
          </a:bodyPr>
          <a:lstStyle/>
          <a:p>
            <a:pPr algn="ctr"/>
            <a:endParaRPr lang="en-GB" sz="4800" dirty="0"/>
          </a:p>
          <a:p>
            <a:pPr algn="ctr"/>
            <a:r>
              <a:rPr lang="en-GB" sz="4800" dirty="0"/>
              <a:t>03/M Category Variation</a:t>
            </a:r>
          </a:p>
        </p:txBody>
      </p:sp>
      <p:pic>
        <p:nvPicPr>
          <p:cNvPr id="3" name="Picture 2">
            <a:extLst>
              <a:ext uri="{FF2B5EF4-FFF2-40B4-BE49-F238E27FC236}">
                <a16:creationId xmlns:a16="http://schemas.microsoft.com/office/drawing/2014/main" id="{6A42E0F4-2811-46BA-93AD-2DD3D5FC45BF}"/>
              </a:ext>
            </a:extLst>
          </p:cNvPr>
          <p:cNvPicPr>
            <a:picLocks noChangeAspect="1"/>
          </p:cNvPicPr>
          <p:nvPr/>
        </p:nvPicPr>
        <p:blipFill>
          <a:blip r:embed="rId3"/>
          <a:stretch>
            <a:fillRect/>
          </a:stretch>
        </p:blipFill>
        <p:spPr>
          <a:xfrm>
            <a:off x="1014412" y="1742684"/>
            <a:ext cx="10163175" cy="4800600"/>
          </a:xfrm>
          <a:prstGeom prst="rect">
            <a:avLst/>
          </a:prstGeom>
        </p:spPr>
      </p:pic>
    </p:spTree>
    <p:extLst>
      <p:ext uri="{BB962C8B-B14F-4D97-AF65-F5344CB8AC3E}">
        <p14:creationId xmlns:p14="http://schemas.microsoft.com/office/powerpoint/2010/main" val="1643556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3"/>
                                        </p:tgtEl>
                                      </p:cBhvr>
                                    </p:animEffect>
                                    <p:set>
                                      <p:cBhvr>
                                        <p:cTn id="18"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AD837-C877-4089-8B57-19DC72CCA2EF}"/>
              </a:ext>
            </a:extLst>
          </p:cNvPr>
          <p:cNvSpPr txBox="1"/>
          <p:nvPr/>
        </p:nvSpPr>
        <p:spPr>
          <a:xfrm>
            <a:off x="0" y="0"/>
            <a:ext cx="12192000" cy="1569660"/>
          </a:xfrm>
          <a:prstGeom prst="rect">
            <a:avLst/>
          </a:prstGeom>
          <a:noFill/>
        </p:spPr>
        <p:txBody>
          <a:bodyPr wrap="square" rtlCol="0">
            <a:spAutoFit/>
          </a:bodyPr>
          <a:lstStyle/>
          <a:p>
            <a:pPr algn="ctr"/>
            <a:endParaRPr lang="en-GB" sz="4800" dirty="0"/>
          </a:p>
          <a:p>
            <a:pPr algn="ctr"/>
            <a:r>
              <a:rPr lang="en-GB" sz="4800" dirty="0"/>
              <a:t>Site Selection</a:t>
            </a:r>
          </a:p>
        </p:txBody>
      </p:sp>
      <p:sp>
        <p:nvSpPr>
          <p:cNvPr id="2" name="TextBox 1">
            <a:extLst>
              <a:ext uri="{FF2B5EF4-FFF2-40B4-BE49-F238E27FC236}">
                <a16:creationId xmlns:a16="http://schemas.microsoft.com/office/drawing/2014/main" id="{00BB73CC-24EB-4A67-9177-EDB439694CFA}"/>
              </a:ext>
            </a:extLst>
          </p:cNvPr>
          <p:cNvSpPr txBox="1"/>
          <p:nvPr/>
        </p:nvSpPr>
        <p:spPr>
          <a:xfrm>
            <a:off x="0" y="1915649"/>
            <a:ext cx="12192000" cy="3231654"/>
          </a:xfrm>
          <a:prstGeom prst="rect">
            <a:avLst/>
          </a:prstGeom>
          <a:noFill/>
        </p:spPr>
        <p:txBody>
          <a:bodyPr wrap="square" rtlCol="0">
            <a:spAutoFit/>
          </a:bodyPr>
          <a:lstStyle/>
          <a:p>
            <a:endParaRPr lang="en-GB" sz="2400" dirty="0"/>
          </a:p>
          <a:p>
            <a:pPr marL="342900" indent="-342900" algn="ctr">
              <a:buFont typeface="Arial" panose="020B0604020202020204" pitchFamily="34" charset="0"/>
              <a:buChar char="•"/>
            </a:pPr>
            <a:r>
              <a:rPr lang="en-GB" sz="3600" dirty="0"/>
              <a:t>Important considerations to make</a:t>
            </a:r>
          </a:p>
          <a:p>
            <a:pPr marL="342900" indent="-342900" algn="ctr">
              <a:buFont typeface="Arial" panose="020B0604020202020204" pitchFamily="34" charset="0"/>
              <a:buChar char="•"/>
            </a:pPr>
            <a:endParaRPr lang="en-GB" sz="3600" dirty="0"/>
          </a:p>
          <a:p>
            <a:pPr marL="342900" indent="-342900" algn="ctr">
              <a:buFont typeface="Arial" panose="020B0604020202020204" pitchFamily="34" charset="0"/>
              <a:buChar char="•"/>
            </a:pPr>
            <a:r>
              <a:rPr lang="en-GB" sz="3600" dirty="0"/>
              <a:t>More to selection than postcode</a:t>
            </a:r>
          </a:p>
          <a:p>
            <a:pPr marL="342900" indent="-342900" algn="ctr">
              <a:buFont typeface="Arial" panose="020B0604020202020204" pitchFamily="34" charset="0"/>
              <a:buChar char="•"/>
            </a:pPr>
            <a:endParaRPr lang="en-GB" sz="3600" dirty="0"/>
          </a:p>
          <a:p>
            <a:pPr marL="342900" indent="-342900" algn="ctr">
              <a:buFont typeface="Arial" panose="020B0604020202020204" pitchFamily="34" charset="0"/>
              <a:buChar char="•"/>
            </a:pPr>
            <a:r>
              <a:rPr lang="en-GB" sz="3600" dirty="0"/>
              <a:t>Take time to investigate</a:t>
            </a:r>
          </a:p>
        </p:txBody>
      </p:sp>
    </p:spTree>
    <p:extLst>
      <p:ext uri="{BB962C8B-B14F-4D97-AF65-F5344CB8AC3E}">
        <p14:creationId xmlns:p14="http://schemas.microsoft.com/office/powerpoint/2010/main" val="1888957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2"/>
                                        </p:tgtEl>
                                      </p:cBhvr>
                                    </p:animEffect>
                                    <p:set>
                                      <p:cBhvr>
                                        <p:cTn id="1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2" grpId="0"/>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B4CB35C-1502-401D-A4AA-B3761AC9E91F}"/>
              </a:ext>
            </a:extLst>
          </p:cNvPr>
          <p:cNvSpPr txBox="1"/>
          <p:nvPr/>
        </p:nvSpPr>
        <p:spPr>
          <a:xfrm>
            <a:off x="0" y="0"/>
            <a:ext cx="12192000" cy="1569660"/>
          </a:xfrm>
          <a:prstGeom prst="rect">
            <a:avLst/>
          </a:prstGeom>
          <a:noFill/>
        </p:spPr>
        <p:txBody>
          <a:bodyPr wrap="square" rtlCol="0">
            <a:spAutoFit/>
          </a:bodyPr>
          <a:lstStyle/>
          <a:p>
            <a:pPr algn="ctr"/>
            <a:endParaRPr lang="en-GB" sz="4800" dirty="0"/>
          </a:p>
          <a:p>
            <a:pPr algn="ctr"/>
            <a:r>
              <a:rPr lang="en-GB" sz="4800" dirty="0"/>
              <a:t>Region Selection</a:t>
            </a:r>
          </a:p>
        </p:txBody>
      </p:sp>
      <p:sp>
        <p:nvSpPr>
          <p:cNvPr id="5" name="TextBox 4">
            <a:extLst>
              <a:ext uri="{FF2B5EF4-FFF2-40B4-BE49-F238E27FC236}">
                <a16:creationId xmlns:a16="http://schemas.microsoft.com/office/drawing/2014/main" id="{859E0C8F-5B97-4D9D-AB78-4C057E74BD81}"/>
              </a:ext>
            </a:extLst>
          </p:cNvPr>
          <p:cNvSpPr txBox="1"/>
          <p:nvPr/>
        </p:nvSpPr>
        <p:spPr>
          <a:xfrm>
            <a:off x="0" y="1915649"/>
            <a:ext cx="12192000" cy="3231654"/>
          </a:xfrm>
          <a:prstGeom prst="rect">
            <a:avLst/>
          </a:prstGeom>
          <a:noFill/>
        </p:spPr>
        <p:txBody>
          <a:bodyPr wrap="square" rtlCol="0">
            <a:spAutoFit/>
          </a:bodyPr>
          <a:lstStyle/>
          <a:p>
            <a:endParaRPr lang="en-GB" sz="2400" dirty="0"/>
          </a:p>
          <a:p>
            <a:pPr marL="342900" indent="-342900" algn="ctr">
              <a:buFont typeface="Arial" panose="020B0604020202020204" pitchFamily="34" charset="0"/>
              <a:buChar char="•"/>
            </a:pPr>
            <a:r>
              <a:rPr lang="en-GB" sz="3600" dirty="0"/>
              <a:t>Research shows not to use regional deselection</a:t>
            </a:r>
          </a:p>
          <a:p>
            <a:pPr marL="342900" indent="-342900" algn="ctr">
              <a:buFont typeface="Arial" panose="020B0604020202020204" pitchFamily="34" charset="0"/>
              <a:buChar char="•"/>
            </a:pPr>
            <a:endParaRPr lang="en-GB" sz="3600" dirty="0"/>
          </a:p>
          <a:p>
            <a:pPr marL="342900" indent="-342900" algn="ctr">
              <a:buFont typeface="Arial" panose="020B0604020202020204" pitchFamily="34" charset="0"/>
              <a:buChar char="•"/>
            </a:pPr>
            <a:r>
              <a:rPr lang="en-GB" sz="3600" dirty="0"/>
              <a:t>Some areas expected to be compatible were not</a:t>
            </a:r>
          </a:p>
          <a:p>
            <a:pPr marL="342900" indent="-342900" algn="ctr">
              <a:buFont typeface="Arial" panose="020B0604020202020204" pitchFamily="34" charset="0"/>
              <a:buChar char="•"/>
            </a:pPr>
            <a:endParaRPr lang="en-GB" sz="3600" dirty="0"/>
          </a:p>
          <a:p>
            <a:pPr marL="342900" indent="-342900" algn="ctr">
              <a:buFont typeface="Arial" panose="020B0604020202020204" pitchFamily="34" charset="0"/>
              <a:buChar char="•"/>
            </a:pPr>
            <a:r>
              <a:rPr lang="en-GB" sz="3600" dirty="0"/>
              <a:t>Some areas expected to be incompatible were</a:t>
            </a:r>
          </a:p>
        </p:txBody>
      </p:sp>
    </p:spTree>
    <p:extLst>
      <p:ext uri="{BB962C8B-B14F-4D97-AF65-F5344CB8AC3E}">
        <p14:creationId xmlns:p14="http://schemas.microsoft.com/office/powerpoint/2010/main" val="1374514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5"/>
                                        </p:tgtEl>
                                      </p:cBhvr>
                                    </p:animEffect>
                                    <p:set>
                                      <p:cBhvr>
                                        <p:cTn id="1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B4CB35C-1502-401D-A4AA-B3761AC9E91F}"/>
              </a:ext>
            </a:extLst>
          </p:cNvPr>
          <p:cNvSpPr txBox="1"/>
          <p:nvPr/>
        </p:nvSpPr>
        <p:spPr>
          <a:xfrm>
            <a:off x="0" y="0"/>
            <a:ext cx="12192000" cy="1569660"/>
          </a:xfrm>
          <a:prstGeom prst="rect">
            <a:avLst/>
          </a:prstGeom>
          <a:noFill/>
        </p:spPr>
        <p:txBody>
          <a:bodyPr wrap="square" rtlCol="0">
            <a:spAutoFit/>
          </a:bodyPr>
          <a:lstStyle/>
          <a:p>
            <a:pPr algn="ctr"/>
            <a:endParaRPr lang="en-GB" sz="4800" dirty="0"/>
          </a:p>
          <a:p>
            <a:pPr algn="ctr"/>
            <a:r>
              <a:rPr lang="en-GB" sz="4800" dirty="0"/>
              <a:t>TRICS Regions</a:t>
            </a:r>
          </a:p>
        </p:txBody>
      </p:sp>
      <p:pic>
        <p:nvPicPr>
          <p:cNvPr id="2" name="Picture 1">
            <a:extLst>
              <a:ext uri="{FF2B5EF4-FFF2-40B4-BE49-F238E27FC236}">
                <a16:creationId xmlns:a16="http://schemas.microsoft.com/office/drawing/2014/main" id="{093E8E04-CDE9-4D27-B6BE-CEB333E15AC4}"/>
              </a:ext>
            </a:extLst>
          </p:cNvPr>
          <p:cNvPicPr>
            <a:picLocks noChangeAspect="1"/>
          </p:cNvPicPr>
          <p:nvPr/>
        </p:nvPicPr>
        <p:blipFill>
          <a:blip r:embed="rId3"/>
          <a:stretch>
            <a:fillRect/>
          </a:stretch>
        </p:blipFill>
        <p:spPr>
          <a:xfrm>
            <a:off x="2667000" y="1877729"/>
            <a:ext cx="6858000" cy="3829050"/>
          </a:xfrm>
          <a:prstGeom prst="rect">
            <a:avLst/>
          </a:prstGeom>
        </p:spPr>
      </p:pic>
    </p:spTree>
    <p:extLst>
      <p:ext uri="{BB962C8B-B14F-4D97-AF65-F5344CB8AC3E}">
        <p14:creationId xmlns:p14="http://schemas.microsoft.com/office/powerpoint/2010/main" val="2022091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2"/>
                                        </p:tgtEl>
                                      </p:cBhvr>
                                    </p:animEffect>
                                    <p:set>
                                      <p:cBhvr>
                                        <p:cTn id="1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AD837-C877-4089-8B57-19DC72CCA2EF}"/>
              </a:ext>
            </a:extLst>
          </p:cNvPr>
          <p:cNvSpPr txBox="1"/>
          <p:nvPr/>
        </p:nvSpPr>
        <p:spPr>
          <a:xfrm>
            <a:off x="0" y="0"/>
            <a:ext cx="12192000" cy="1569660"/>
          </a:xfrm>
          <a:prstGeom prst="rect">
            <a:avLst/>
          </a:prstGeom>
          <a:noFill/>
        </p:spPr>
        <p:txBody>
          <a:bodyPr wrap="square" rtlCol="0">
            <a:spAutoFit/>
          </a:bodyPr>
          <a:lstStyle/>
          <a:p>
            <a:pPr algn="ctr"/>
            <a:endParaRPr lang="en-GB" sz="4800" dirty="0"/>
          </a:p>
          <a:p>
            <a:pPr algn="ctr"/>
            <a:r>
              <a:rPr lang="en-GB" sz="4800" dirty="0"/>
              <a:t>Basic Filtering</a:t>
            </a:r>
          </a:p>
        </p:txBody>
      </p:sp>
      <p:sp>
        <p:nvSpPr>
          <p:cNvPr id="2" name="TextBox 1">
            <a:extLst>
              <a:ext uri="{FF2B5EF4-FFF2-40B4-BE49-F238E27FC236}">
                <a16:creationId xmlns:a16="http://schemas.microsoft.com/office/drawing/2014/main" id="{00BB73CC-24EB-4A67-9177-EDB439694CFA}"/>
              </a:ext>
            </a:extLst>
          </p:cNvPr>
          <p:cNvSpPr txBox="1"/>
          <p:nvPr/>
        </p:nvSpPr>
        <p:spPr>
          <a:xfrm>
            <a:off x="0" y="1915649"/>
            <a:ext cx="12192000" cy="3231654"/>
          </a:xfrm>
          <a:prstGeom prst="rect">
            <a:avLst/>
          </a:prstGeom>
          <a:noFill/>
        </p:spPr>
        <p:txBody>
          <a:bodyPr wrap="square" rtlCol="0">
            <a:spAutoFit/>
          </a:bodyPr>
          <a:lstStyle/>
          <a:p>
            <a:endParaRPr lang="en-GB" sz="2400" dirty="0"/>
          </a:p>
          <a:p>
            <a:pPr marL="342900" indent="-342900" algn="ctr">
              <a:buFont typeface="Arial" panose="020B0604020202020204" pitchFamily="34" charset="0"/>
              <a:buChar char="•"/>
            </a:pPr>
            <a:r>
              <a:rPr lang="en-GB" sz="3600" dirty="0"/>
              <a:t>Trip Rate Parameter Range</a:t>
            </a:r>
          </a:p>
          <a:p>
            <a:pPr marL="342900" indent="-342900" algn="ctr">
              <a:buFont typeface="Arial" panose="020B0604020202020204" pitchFamily="34" charset="0"/>
              <a:buChar char="•"/>
            </a:pPr>
            <a:endParaRPr lang="en-GB" sz="3600" dirty="0"/>
          </a:p>
          <a:p>
            <a:pPr marL="342900" indent="-342900" algn="ctr">
              <a:buFont typeface="Arial" panose="020B0604020202020204" pitchFamily="34" charset="0"/>
              <a:buChar char="•"/>
            </a:pPr>
            <a:r>
              <a:rPr lang="en-GB" sz="3600" dirty="0"/>
              <a:t>Survey Days</a:t>
            </a:r>
          </a:p>
          <a:p>
            <a:pPr marL="342900" indent="-342900" algn="ctr">
              <a:buFont typeface="Arial" panose="020B0604020202020204" pitchFamily="34" charset="0"/>
              <a:buChar char="•"/>
            </a:pPr>
            <a:endParaRPr lang="en-GB" sz="3600" dirty="0"/>
          </a:p>
          <a:p>
            <a:pPr marL="342900" indent="-342900" algn="ctr">
              <a:buFont typeface="Arial" panose="020B0604020202020204" pitchFamily="34" charset="0"/>
              <a:buChar char="•"/>
            </a:pPr>
            <a:r>
              <a:rPr lang="en-GB" sz="3600" dirty="0"/>
              <a:t>Location Type</a:t>
            </a:r>
          </a:p>
        </p:txBody>
      </p:sp>
    </p:spTree>
    <p:extLst>
      <p:ext uri="{BB962C8B-B14F-4D97-AF65-F5344CB8AC3E}">
        <p14:creationId xmlns:p14="http://schemas.microsoft.com/office/powerpoint/2010/main" val="390100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2"/>
                                        </p:tgtEl>
                                      </p:cBhvr>
                                    </p:animEffect>
                                    <p:set>
                                      <p:cBhvr>
                                        <p:cTn id="1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2" grpId="0"/>
      <p:bldP spid="2"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285</TotalTime>
  <Words>1289</Words>
  <Application>Microsoft Office PowerPoint</Application>
  <PresentationFormat>Widescreen</PresentationFormat>
  <Paragraphs>135</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Owen</dc:creator>
  <cp:lastModifiedBy>Support </cp:lastModifiedBy>
  <cp:revision>25</cp:revision>
  <dcterms:created xsi:type="dcterms:W3CDTF">2017-06-26T08:59:58Z</dcterms:created>
  <dcterms:modified xsi:type="dcterms:W3CDTF">2017-12-05T16:22:51Z</dcterms:modified>
</cp:coreProperties>
</file>