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838" autoAdjust="0"/>
  </p:normalViewPr>
  <p:slideViewPr>
    <p:cSldViewPr snapToGrid="0">
      <p:cViewPr varScale="1">
        <p:scale>
          <a:sx n="103" d="100"/>
          <a:sy n="103" d="100"/>
        </p:scale>
        <p:origin x="852" y="114"/>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ADC49-71F7-448C-83A5-0F936F805984}" type="datetimeFigureOut">
              <a:rPr lang="en-US" smtClean="0"/>
              <a:t>6/28/2016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DC7C4F-8C0E-4B5D-8B8B-F13C1EA11E2A}" type="slidenum">
              <a:rPr lang="en-US" smtClean="0"/>
              <a:t>‹#›</a:t>
            </a:fld>
            <a:endParaRPr lang="en-US"/>
          </a:p>
        </p:txBody>
      </p:sp>
    </p:spTree>
    <p:extLst>
      <p:ext uri="{BB962C8B-B14F-4D97-AF65-F5344CB8AC3E}">
        <p14:creationId xmlns:p14="http://schemas.microsoft.com/office/powerpoint/2010/main" val="3360100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presentation I am going to present the results of the 2016 TRICS User Survey, and go through a few system development ideas that users have given us. </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a:t>
            </a:fld>
            <a:endParaRPr lang="en-US"/>
          </a:p>
        </p:txBody>
      </p:sp>
    </p:spTree>
    <p:extLst>
      <p:ext uri="{BB962C8B-B14F-4D97-AF65-F5344CB8AC3E}">
        <p14:creationId xmlns:p14="http://schemas.microsoft.com/office/powerpoint/2010/main" val="720928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next suggestion is as follows. “TRICS surveys should count servicing vehicles separately, showing inbound and outbound numbers per hour by vehicle type”. Well the good news is that we already do this for multi-modal surveys in Greater London, a result of the April 2014 agreement between Transport for London and TRICS. This count screen shows inbound and outbound servicing vehicles by car, LGV, and OGV(1) and (2), and over the last couple of years we have piloted this successfully. We are now able to look into what it would take to introduce these counts more generally across the regions. This will be investigated.</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10</a:t>
            </a:fld>
            <a:endParaRPr lang="en-US"/>
          </a:p>
        </p:txBody>
      </p:sp>
    </p:spTree>
    <p:extLst>
      <p:ext uri="{BB962C8B-B14F-4D97-AF65-F5344CB8AC3E}">
        <p14:creationId xmlns:p14="http://schemas.microsoft.com/office/powerpoint/2010/main" val="1640352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the next suggestion. “Provide full details on nearby public transport links for sites”. This raises a question – just what type of additional information would users like to see added to what we collect at the moment? We currently collect information on bus and train frequencies, destinations and journey times, along with a public transport services summary table showing the total number of buses and trains locally. Is there more that you would like to see? One to discuss this afternoon at our open forum session I think.</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11</a:t>
            </a:fld>
            <a:endParaRPr lang="en-US"/>
          </a:p>
        </p:txBody>
      </p:sp>
    </p:spTree>
    <p:extLst>
      <p:ext uri="{BB962C8B-B14F-4D97-AF65-F5344CB8AC3E}">
        <p14:creationId xmlns:p14="http://schemas.microsoft.com/office/powerpoint/2010/main" val="287446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next suggestion is “introduce the filtering of sites by PTAL level for surveys in Greater London”. Now it is true that we have been collecting PTAL scores for new Greater London sites entering the TRICS database over the last few years. The question we have is, is it now time to introduce a filtering option for London-only </a:t>
            </a:r>
            <a:r>
              <a:rPr lang="en-GB" dirty="0" smtClean="0"/>
              <a:t>datasets. </a:t>
            </a:r>
            <a:r>
              <a:rPr lang="en-GB" dirty="0"/>
              <a:t>Again, something we can discuss later.</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12</a:t>
            </a:fld>
            <a:endParaRPr lang="en-US"/>
          </a:p>
        </p:txBody>
      </p:sp>
    </p:spTree>
    <p:extLst>
      <p:ext uri="{BB962C8B-B14F-4D97-AF65-F5344CB8AC3E}">
        <p14:creationId xmlns:p14="http://schemas.microsoft.com/office/powerpoint/2010/main" val="12065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the next user suggestion. “Provide more information for sites with operational Travel Plans.” We introduced the Travel Plan data section for TRICS SAM surveys back in 2005, over 10 years ago now, and perhaps it is now time for us to re-assess the information that is contained within this part of the database. For example, many of our SAM surveys are residential in nature, and the Travel Plan data section does sometimes seem more geared up for employment land uses such as offices etc. We could possibly look at introducing a separate set of information for residential sites, for example, or enhancing and updating the information within the current Travel Plan section generally. We will need to sit down and think about how these changes could be made. However, existing sites on the database would not be changing, any changes would only apply to new data entering the system. </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13</a:t>
            </a:fld>
            <a:endParaRPr lang="en-US"/>
          </a:p>
        </p:txBody>
      </p:sp>
    </p:spTree>
    <p:extLst>
      <p:ext uri="{BB962C8B-B14F-4D97-AF65-F5344CB8AC3E}">
        <p14:creationId xmlns:p14="http://schemas.microsoft.com/office/powerpoint/2010/main" val="2084820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the next suggestion. “When deselecting sites, permit more than one site to be deselected at a time without having to input a reason for each individual site selection.” This is a good idea, and a way for users to save time. At the moment, users have to physically type in a reason for each individual site deselection during the trip rate calculation process. What we could do is allow users to copy a reason at the click of a button to speed things up. This is something the TRICS team will be looking at, as we are always looking to make the system more efficient and user-friendly.</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14</a:t>
            </a:fld>
            <a:endParaRPr lang="en-US"/>
          </a:p>
        </p:txBody>
      </p:sp>
    </p:spTree>
    <p:extLst>
      <p:ext uri="{BB962C8B-B14F-4D97-AF65-F5344CB8AC3E}">
        <p14:creationId xmlns:p14="http://schemas.microsoft.com/office/powerpoint/2010/main" val="4216220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next suggestion is “include the name of the local planning authority for each new site input into TRICS”. This is a good idea, we could put the planning authority (at the time of the survey being undertaken of course) into the database records for individual sites (in the Site Details screen), perhaps as an addition to the AREA and REGION items that are currently shown. This would of course only apply to new sites entering the database.</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15</a:t>
            </a:fld>
            <a:endParaRPr lang="en-US"/>
          </a:p>
        </p:txBody>
      </p:sp>
    </p:spTree>
    <p:extLst>
      <p:ext uri="{BB962C8B-B14F-4D97-AF65-F5344CB8AC3E}">
        <p14:creationId xmlns:p14="http://schemas.microsoft.com/office/powerpoint/2010/main" val="1351495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final suggestion that we are covering in this presentation is as follows. “Provide a summary table of trip rates for key periods such as AM and PM road peaks, by mode, to accompany the existing results table”. This is another interesting idea. Above the 24-hour standard trip rate calculation results table, we could insert summary trip rates for road peaks such as 0800-0900 and 1800-1900, plus possibly some user-defined periods that users could select prior to undertaking the calculation. We would need to look at the technicalities and the feasibility of the such an addition to the system, but we will have a look and see if this is achievable without crowing the screen too much. </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16</a:t>
            </a:fld>
            <a:endParaRPr lang="en-US"/>
          </a:p>
        </p:txBody>
      </p:sp>
    </p:spTree>
    <p:extLst>
      <p:ext uri="{BB962C8B-B14F-4D97-AF65-F5344CB8AC3E}">
        <p14:creationId xmlns:p14="http://schemas.microsoft.com/office/powerpoint/2010/main" val="3097522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Moving on now from system development to research ideas. Over the years, TRICS has commissioned and undertaken a variety of research projects, the most recent one being the December 2014 publication “Pass-By &amp; Diverted Trips”. Our User Survey always asks for ideas about potential future projects, and we have picked a few suggestions out to gather further food for thought at this afternoon’s open forum.</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17</a:t>
            </a:fld>
            <a:endParaRPr lang="en-US"/>
          </a:p>
        </p:txBody>
      </p:sp>
    </p:spTree>
    <p:extLst>
      <p:ext uri="{BB962C8B-B14F-4D97-AF65-F5344CB8AC3E}">
        <p14:creationId xmlns:p14="http://schemas.microsoft.com/office/powerpoint/2010/main" val="4020401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suggestions from the users were varied and quite interesting. The first one was “the effectiveness of travel plans and their targets over time”. We have been undertaking quite a few SAM surveys over recent years, and there is quite a bit of data there that could be used for something like this. Then we have “a study of the relationship between on-site parking availability and vehicle trip rates, particularly for residential developments”. Again, there is a wealth of data for Houses Privately Owned sites in the TRICS database. There is a suggestion of research into Car Clubs, and how successful they may be in terms of replacing car ownership, and a comparison of forecast trip rates compared to actual trip rates post-construction, something that does come up quite often in the User Survey. </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18</a:t>
            </a:fld>
            <a:endParaRPr lang="en-US"/>
          </a:p>
        </p:txBody>
      </p:sp>
    </p:spTree>
    <p:extLst>
      <p:ext uri="{BB962C8B-B14F-4D97-AF65-F5344CB8AC3E}">
        <p14:creationId xmlns:p14="http://schemas.microsoft.com/office/powerpoint/2010/main" val="4241539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some other ideas here. The first one is “a review of whether changes in the food retail sector (in particular Discount Food Stores) have affected trip rates”. This one came up a few times, and given stores such as Aldi and Lidl becoming what we might call more “</a:t>
            </a:r>
            <a:r>
              <a:rPr lang="en-GB" dirty="0" err="1"/>
              <a:t>mainsteam</a:t>
            </a:r>
            <a:r>
              <a:rPr lang="en-GB" dirty="0"/>
              <a:t>” in recent years perhaps this is something worth looking into. Then there is research into large mixed use residential-led developments and internalisation, the effect of mezzanine floors on trip generation at non-food retail stores (as mezzanine floors seem to have become a growing phenomenon), and geographical variation in trip rates.</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19</a:t>
            </a:fld>
            <a:endParaRPr lang="en-US"/>
          </a:p>
        </p:txBody>
      </p:sp>
    </p:spTree>
    <p:extLst>
      <p:ext uri="{BB962C8B-B14F-4D97-AF65-F5344CB8AC3E}">
        <p14:creationId xmlns:p14="http://schemas.microsoft.com/office/powerpoint/2010/main" val="360760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TRICS User Survey is sent out to all member organisations annually. This year the survey was sent out in March, giving us plenty of time to assess the results prior to the User Meeting. In total there were 60 responses, and these consisted of a user assessment of TRICS along with ideas for future system development and research.</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2</a:t>
            </a:fld>
            <a:endParaRPr lang="en-US"/>
          </a:p>
        </p:txBody>
      </p:sp>
    </p:spTree>
    <p:extLst>
      <p:ext uri="{BB962C8B-B14F-4D97-AF65-F5344CB8AC3E}">
        <p14:creationId xmlns:p14="http://schemas.microsoft.com/office/powerpoint/2010/main" val="3033272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a few more research ideas. We start off with LSTF – before and after surveys, a study on the impacts of congestion on peak hour trip rates (including city centre sites such as retail), and food shopping linked trips (what proportion of food trips are made as part of another trip?). The final user suggestion is a study of multipurpose residential trips, presumably meaning people leaving their residential homes and undertaking one or more trip activities before returning home again, something that might be tackled by front door interviews perhaps. We will consider all of these research ideas for potential future projects.</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20</a:t>
            </a:fld>
            <a:endParaRPr lang="en-US"/>
          </a:p>
        </p:txBody>
      </p:sp>
    </p:spTree>
    <p:extLst>
      <p:ext uri="{BB962C8B-B14F-4D97-AF65-F5344CB8AC3E}">
        <p14:creationId xmlns:p14="http://schemas.microsoft.com/office/powerpoint/2010/main" val="3333360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were a few other questions at the end of the User Survey that I can just run through with you. We asked users to score the 17 regions of TRICS in order of priority for future surveys (scores out of 10), and the averages are shown here. This year the highest scoring region was East Midlands, with an average of 7.4 out of 10. Some other familiar regions are again ranked highly, with South East in second place. We will use this information when preparing our 2017 data collection programme allocations across the regions, so you can be sure that your feedback is definitely used as we move forwards.</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21</a:t>
            </a:fld>
            <a:endParaRPr lang="en-US"/>
          </a:p>
        </p:txBody>
      </p:sp>
    </p:spTree>
    <p:extLst>
      <p:ext uri="{BB962C8B-B14F-4D97-AF65-F5344CB8AC3E}">
        <p14:creationId xmlns:p14="http://schemas.microsoft.com/office/powerpoint/2010/main" val="227048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the second part of the regional rankings. Although it is as expected with the Irish regions at the bottom of the list, we are still committed to covering all 17 regions in our annual data collection programmes. This is all about allocation the correct proportions of the programme to the regions in highest demand.</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22</a:t>
            </a:fld>
            <a:endParaRPr lang="en-US"/>
          </a:p>
        </p:txBody>
      </p:sp>
    </p:spTree>
    <p:extLst>
      <p:ext uri="{BB962C8B-B14F-4D97-AF65-F5344CB8AC3E}">
        <p14:creationId xmlns:p14="http://schemas.microsoft.com/office/powerpoint/2010/main" val="7280776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have the top ten land use sub-categories where more surveys are wanted by users. This year, the most popular land use is Discount Food Store, which is not that surprising seeing as such stores have become much more “mainstream” in recent years. Again, we will use this information to allocate our survey targets for 2017, and of course we will still be covering a wide variety of development types as per usual.</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23</a:t>
            </a:fld>
            <a:endParaRPr lang="en-US"/>
          </a:p>
        </p:txBody>
      </p:sp>
    </p:spTree>
    <p:extLst>
      <p:ext uri="{BB962C8B-B14F-4D97-AF65-F5344CB8AC3E}">
        <p14:creationId xmlns:p14="http://schemas.microsoft.com/office/powerpoint/2010/main" val="4285785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onto the last couple of slides now. Here we have some user suggestions for future additions to the land use types on the TRICS database. What do you think about some of these? Do you have some suggestions of your own? Perhaps we can discuss this at the open forum this afternoon.</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24</a:t>
            </a:fld>
            <a:endParaRPr lang="en-US"/>
          </a:p>
        </p:txBody>
      </p:sp>
    </p:spTree>
    <p:extLst>
      <p:ext uri="{BB962C8B-B14F-4D97-AF65-F5344CB8AC3E}">
        <p14:creationId xmlns:p14="http://schemas.microsoft.com/office/powerpoint/2010/main" val="16123095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finally, we asked the users “which version of the TRICS system do you use?”. We wanted to establish a baseline for the use of the online system, offline system, and both together, and here are the results. It would seem that around 83% of users used the online version only, a huge majority. This is something for us to consider as we continue to develop the system, and, eventually, look towards the development of TRICS 8 a few years </a:t>
            </a:r>
            <a:r>
              <a:rPr lang="en-GB"/>
              <a:t>down the line.</a:t>
            </a:r>
            <a:endParaRPr lang="en-US"/>
          </a:p>
        </p:txBody>
      </p:sp>
      <p:sp>
        <p:nvSpPr>
          <p:cNvPr id="4" name="Slide Number Placeholder 3"/>
          <p:cNvSpPr>
            <a:spLocks noGrp="1"/>
          </p:cNvSpPr>
          <p:nvPr>
            <p:ph type="sldNum" sz="quarter" idx="10"/>
          </p:nvPr>
        </p:nvSpPr>
        <p:spPr/>
        <p:txBody>
          <a:bodyPr/>
          <a:lstStyle/>
          <a:p>
            <a:fld id="{C5DC7C4F-8C0E-4B5D-8B8B-F13C1EA11E2A}" type="slidenum">
              <a:rPr lang="en-US" smtClean="0"/>
              <a:t>25</a:t>
            </a:fld>
            <a:endParaRPr lang="en-US"/>
          </a:p>
        </p:txBody>
      </p:sp>
    </p:spTree>
    <p:extLst>
      <p:ext uri="{BB962C8B-B14F-4D97-AF65-F5344CB8AC3E}">
        <p14:creationId xmlns:p14="http://schemas.microsoft.com/office/powerpoint/2010/main" val="30307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go through the first few questions of the survey, which focused on how users currently find the TRICS system in terms of its every day use. The first question asked “how would you rate the overall usefulness of TRICS and its variety of user options and interactions?” The results are shown from the top of the graph as 1 for very poor, and at the bottom as 10 meaning excellent. The x-axis shows increments of 10% of responses. So, we can see that the highest scoring number out of 10 is 8, with some 40% of responses. However, we can see that we have room for improvement, which is always what we are trying to do at TRICS.</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3</a:t>
            </a:fld>
            <a:endParaRPr lang="en-US"/>
          </a:p>
        </p:txBody>
      </p:sp>
    </p:spTree>
    <p:extLst>
      <p:ext uri="{BB962C8B-B14F-4D97-AF65-F5344CB8AC3E}">
        <p14:creationId xmlns:p14="http://schemas.microsoft.com/office/powerpoint/2010/main" val="3196874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2 asked “how user friendly and user intuitive do you find the system interface?” The scores here are quite similar to the previous question, although slightly lower overall, with the highest grouping being 7 out of 10 (around 32% of responses). </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4</a:t>
            </a:fld>
            <a:endParaRPr lang="en-US"/>
          </a:p>
        </p:txBody>
      </p:sp>
    </p:spTree>
    <p:extLst>
      <p:ext uri="{BB962C8B-B14F-4D97-AF65-F5344CB8AC3E}">
        <p14:creationId xmlns:p14="http://schemas.microsoft.com/office/powerpoint/2010/main" val="1342892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3 asked “How ‘problem free’ do you find your interactions with TRICS?” The answers to this were very mixed indeed, with no score out of 10 being particularly dominant. This gives the TRICS team an opportunity to ask you today what the problems you experience with TRICS are, perhaps in this afternoon’s open forum session. We would very much like to get to grips with any issues that users have with the system, so now is your chance to have your say.</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5</a:t>
            </a:fld>
            <a:endParaRPr lang="en-US"/>
          </a:p>
        </p:txBody>
      </p:sp>
    </p:spTree>
    <p:extLst>
      <p:ext uri="{BB962C8B-B14F-4D97-AF65-F5344CB8AC3E}">
        <p14:creationId xmlns:p14="http://schemas.microsoft.com/office/powerpoint/2010/main" val="3341973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4 now. It asked “how useful do you find the TRICS Good Practice Guide in understanding the correct use and auditing of TRICS and its data?” The Good Practice Guide is very important to us here at TRICS, and we know it is important to the users too. It is good to see that this importance is reflected in the results of this question to a good degree, mostly around the 7 and 8 out of 10 mark, with some variation of course. However, we will be aiming to improve on this result by continuing to listen to users and enhancing and updating the guidance at regular intervals.</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6</a:t>
            </a:fld>
            <a:endParaRPr lang="en-US"/>
          </a:p>
        </p:txBody>
      </p:sp>
    </p:spTree>
    <p:extLst>
      <p:ext uri="{BB962C8B-B14F-4D97-AF65-F5344CB8AC3E}">
        <p14:creationId xmlns:p14="http://schemas.microsoft.com/office/powerpoint/2010/main" val="3602717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5 asked “How helpful do you find the TRICS team in responding to your various user/licensing queries?” We are pleased that nobody has marked us as being under 5, with it seems most people quite happy how we deal with your queries. At TRICS we like to offer the best service to all of our users, and this is much valued feedback from you.</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7</a:t>
            </a:fld>
            <a:endParaRPr lang="en-US"/>
          </a:p>
        </p:txBody>
      </p:sp>
    </p:spTree>
    <p:extLst>
      <p:ext uri="{BB962C8B-B14F-4D97-AF65-F5344CB8AC3E}">
        <p14:creationId xmlns:p14="http://schemas.microsoft.com/office/powerpoint/2010/main" val="3443052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Moving on from the general questions about TRICS, we can now move into system development specifics. We found this interesting diagram online, what is known as the Systems Development Lifecycle. This is particularly appropriate to the ongoing development of TRICS, as it does represent the way in which we work with our users and implement new system features. The way in which our system is interactive with its users in its ongoing development is very important to us, as this unique approach has allowed us to evolve the system over 27 years now.</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8</a:t>
            </a:fld>
            <a:endParaRPr lang="en-US"/>
          </a:p>
        </p:txBody>
      </p:sp>
    </p:spTree>
    <p:extLst>
      <p:ext uri="{BB962C8B-B14F-4D97-AF65-F5344CB8AC3E}">
        <p14:creationId xmlns:p14="http://schemas.microsoft.com/office/powerpoint/2010/main" val="859261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selected system development ideas from users from the 2016 User Survey, and our initial thoughts on these. Once we have had our discussions today, we will go away and formulate a programme of system development to take place over the second half of this year. The first suggestion is as follows. “Include a system whereby you can quickly PDF/print a list of all selected sites, showing the site characteristics (such as number of parking spaces, PTAL (for London), </a:t>
            </a:r>
            <a:r>
              <a:rPr lang="en-GB" dirty="0" err="1"/>
              <a:t>etc</a:t>
            </a:r>
            <a:r>
              <a:rPr lang="en-GB" dirty="0"/>
              <a:t>).” This is an interesting suggestion, as we could indeed introduce something called a “Selected Sites Summary” that </a:t>
            </a:r>
            <a:r>
              <a:rPr lang="en-GB" dirty="0" smtClean="0"/>
              <a:t>precedes </a:t>
            </a:r>
            <a:r>
              <a:rPr lang="en-GB" dirty="0"/>
              <a:t>trip rate calculation outputs with some key site and development details. This is one that we will be certainly looking into.</a:t>
            </a:r>
            <a:endParaRPr lang="en-US" dirty="0"/>
          </a:p>
        </p:txBody>
      </p:sp>
      <p:sp>
        <p:nvSpPr>
          <p:cNvPr id="4" name="Slide Number Placeholder 3"/>
          <p:cNvSpPr>
            <a:spLocks noGrp="1"/>
          </p:cNvSpPr>
          <p:nvPr>
            <p:ph type="sldNum" sz="quarter" idx="10"/>
          </p:nvPr>
        </p:nvSpPr>
        <p:spPr/>
        <p:txBody>
          <a:bodyPr/>
          <a:lstStyle/>
          <a:p>
            <a:fld id="{C5DC7C4F-8C0E-4B5D-8B8B-F13C1EA11E2A}" type="slidenum">
              <a:rPr lang="en-US" smtClean="0"/>
              <a:t>9</a:t>
            </a:fld>
            <a:endParaRPr lang="en-US"/>
          </a:p>
        </p:txBody>
      </p:sp>
    </p:spTree>
    <p:extLst>
      <p:ext uri="{BB962C8B-B14F-4D97-AF65-F5344CB8AC3E}">
        <p14:creationId xmlns:p14="http://schemas.microsoft.com/office/powerpoint/2010/main" val="10794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6/28/2016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6/28/2016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800" dirty="0"/>
              <a:t>The 2016 TRICS User Survey and Forthcoming System Developments</a:t>
            </a:r>
            <a:endParaRPr lang="en-US" sz="4800" dirty="0"/>
          </a:p>
        </p:txBody>
      </p:sp>
      <p:sp>
        <p:nvSpPr>
          <p:cNvPr id="3" name="Subtitle 2"/>
          <p:cNvSpPr>
            <a:spLocks noGrp="1"/>
          </p:cNvSpPr>
          <p:nvPr>
            <p:ph type="subTitle" idx="1"/>
          </p:nvPr>
        </p:nvSpPr>
        <p:spPr/>
        <p:txBody>
          <a:bodyPr/>
          <a:lstStyle/>
          <a:p>
            <a:r>
              <a:rPr lang="en-GB" dirty="0"/>
              <a:t>Nick Rabbets, Managing Director, TRICS Consortium Limited</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53305" y="734883"/>
            <a:ext cx="1138695" cy="1354424"/>
          </a:xfrm>
          <a:prstGeom prst="rect">
            <a:avLst/>
          </a:prstGeom>
        </p:spPr>
      </p:pic>
    </p:spTree>
    <p:extLst>
      <p:ext uri="{BB962C8B-B14F-4D97-AF65-F5344CB8AC3E}">
        <p14:creationId xmlns:p14="http://schemas.microsoft.com/office/powerpoint/2010/main" val="1914893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Selected System Developments Suggested by Users</a:t>
            </a:r>
            <a:endParaRPr lang="en-US" dirty="0"/>
          </a:p>
        </p:txBody>
      </p:sp>
      <p:sp>
        <p:nvSpPr>
          <p:cNvPr id="3" name="Content Placeholder 2"/>
          <p:cNvSpPr>
            <a:spLocks noGrp="1"/>
          </p:cNvSpPr>
          <p:nvPr>
            <p:ph idx="1"/>
          </p:nvPr>
        </p:nvSpPr>
        <p:spPr>
          <a:xfrm>
            <a:off x="3869269" y="864107"/>
            <a:ext cx="6745852" cy="1660979"/>
          </a:xfrm>
        </p:spPr>
        <p:txBody>
          <a:bodyPr>
            <a:noAutofit/>
          </a:bodyPr>
          <a:lstStyle/>
          <a:p>
            <a:pPr marL="0" indent="0">
              <a:buNone/>
            </a:pPr>
            <a:r>
              <a:rPr lang="en-GB" sz="2800" i="1" dirty="0"/>
              <a:t>“TRICS surveys should count servicing vehicles separately, showing inbound and outbound numbers per hour by vehicle type.”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
        <p:nvSpPr>
          <p:cNvPr id="5" name="TextBox 4"/>
          <p:cNvSpPr txBox="1"/>
          <p:nvPr/>
        </p:nvSpPr>
        <p:spPr>
          <a:xfrm>
            <a:off x="3869269" y="3070371"/>
            <a:ext cx="6088463" cy="2246769"/>
          </a:xfrm>
          <a:prstGeom prst="rect">
            <a:avLst/>
          </a:prstGeom>
          <a:noFill/>
        </p:spPr>
        <p:txBody>
          <a:bodyPr wrap="square" rtlCol="0">
            <a:spAutoFit/>
          </a:bodyPr>
          <a:lstStyle/>
          <a:p>
            <a:r>
              <a:rPr lang="en-GB" sz="2800" dirty="0">
                <a:solidFill>
                  <a:srgbClr val="00B050"/>
                </a:solidFill>
              </a:rPr>
              <a:t>TRICS Response: We already collect this information for sites in Greater London as part of the TfL/TRICS agreement, we could expand this to other regions as this has now been piloted successfully.</a:t>
            </a:r>
            <a:endParaRPr lang="en-US" sz="2800" dirty="0">
              <a:solidFill>
                <a:srgbClr val="00B050"/>
              </a:solidFill>
            </a:endParaRPr>
          </a:p>
        </p:txBody>
      </p:sp>
    </p:spTree>
    <p:extLst>
      <p:ext uri="{BB962C8B-B14F-4D97-AF65-F5344CB8AC3E}">
        <p14:creationId xmlns:p14="http://schemas.microsoft.com/office/powerpoint/2010/main" val="2100502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Selected System Developments Suggested by Users</a:t>
            </a:r>
            <a:endParaRPr lang="en-US" dirty="0"/>
          </a:p>
        </p:txBody>
      </p:sp>
      <p:sp>
        <p:nvSpPr>
          <p:cNvPr id="3" name="Content Placeholder 2"/>
          <p:cNvSpPr>
            <a:spLocks noGrp="1"/>
          </p:cNvSpPr>
          <p:nvPr>
            <p:ph idx="1"/>
          </p:nvPr>
        </p:nvSpPr>
        <p:spPr>
          <a:xfrm>
            <a:off x="3869269" y="864107"/>
            <a:ext cx="6745852" cy="1660979"/>
          </a:xfrm>
        </p:spPr>
        <p:txBody>
          <a:bodyPr>
            <a:noAutofit/>
          </a:bodyPr>
          <a:lstStyle/>
          <a:p>
            <a:pPr marL="0" indent="0">
              <a:buNone/>
            </a:pPr>
            <a:r>
              <a:rPr lang="en-GB" sz="2800" i="1" dirty="0"/>
              <a:t>“Provide full details on nearby public transport links for sites.”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
        <p:nvSpPr>
          <p:cNvPr id="5" name="TextBox 4"/>
          <p:cNvSpPr txBox="1"/>
          <p:nvPr/>
        </p:nvSpPr>
        <p:spPr>
          <a:xfrm>
            <a:off x="3869269" y="3070371"/>
            <a:ext cx="6088463" cy="2246769"/>
          </a:xfrm>
          <a:prstGeom prst="rect">
            <a:avLst/>
          </a:prstGeom>
          <a:noFill/>
        </p:spPr>
        <p:txBody>
          <a:bodyPr wrap="square" rtlCol="0">
            <a:spAutoFit/>
          </a:bodyPr>
          <a:lstStyle/>
          <a:p>
            <a:r>
              <a:rPr lang="en-GB" sz="2800" dirty="0">
                <a:solidFill>
                  <a:srgbClr val="00B050"/>
                </a:solidFill>
              </a:rPr>
              <a:t>TRICS Response: At the moment we include information on local bus and rail facilities, in terms of services and frequencies. What kind of further information would users like to see?</a:t>
            </a:r>
            <a:endParaRPr lang="en-US" sz="2800" dirty="0">
              <a:solidFill>
                <a:srgbClr val="00B050"/>
              </a:solidFill>
            </a:endParaRPr>
          </a:p>
        </p:txBody>
      </p:sp>
    </p:spTree>
    <p:extLst>
      <p:ext uri="{BB962C8B-B14F-4D97-AF65-F5344CB8AC3E}">
        <p14:creationId xmlns:p14="http://schemas.microsoft.com/office/powerpoint/2010/main" val="3381973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Selected System Developments Suggested by Users</a:t>
            </a:r>
            <a:endParaRPr lang="en-US" dirty="0"/>
          </a:p>
        </p:txBody>
      </p:sp>
      <p:sp>
        <p:nvSpPr>
          <p:cNvPr id="3" name="Content Placeholder 2"/>
          <p:cNvSpPr>
            <a:spLocks noGrp="1"/>
          </p:cNvSpPr>
          <p:nvPr>
            <p:ph idx="1"/>
          </p:nvPr>
        </p:nvSpPr>
        <p:spPr>
          <a:xfrm>
            <a:off x="3869269" y="864107"/>
            <a:ext cx="6745852" cy="1660979"/>
          </a:xfrm>
        </p:spPr>
        <p:txBody>
          <a:bodyPr>
            <a:noAutofit/>
          </a:bodyPr>
          <a:lstStyle/>
          <a:p>
            <a:pPr marL="0" indent="0">
              <a:buNone/>
            </a:pPr>
            <a:r>
              <a:rPr lang="en-GB" sz="2800" i="1" dirty="0"/>
              <a:t>“Introduce the filtering of sites by PTAL level for surveys in Greater London.”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
        <p:nvSpPr>
          <p:cNvPr id="5" name="TextBox 4"/>
          <p:cNvSpPr txBox="1"/>
          <p:nvPr/>
        </p:nvSpPr>
        <p:spPr>
          <a:xfrm>
            <a:off x="3869269" y="3070371"/>
            <a:ext cx="6088463" cy="2246769"/>
          </a:xfrm>
          <a:prstGeom prst="rect">
            <a:avLst/>
          </a:prstGeom>
          <a:noFill/>
        </p:spPr>
        <p:txBody>
          <a:bodyPr wrap="square" rtlCol="0">
            <a:spAutoFit/>
          </a:bodyPr>
          <a:lstStyle/>
          <a:p>
            <a:r>
              <a:rPr lang="en-GB" sz="2800" dirty="0">
                <a:solidFill>
                  <a:srgbClr val="00B050"/>
                </a:solidFill>
              </a:rPr>
              <a:t>TRICS Response: In recent years we have collected PTAL information for our Greater London sites. We could introduce a PTAL filter for London-only </a:t>
            </a:r>
            <a:r>
              <a:rPr lang="en-GB" sz="2800" dirty="0" smtClean="0">
                <a:solidFill>
                  <a:srgbClr val="00B050"/>
                </a:solidFill>
              </a:rPr>
              <a:t>datasets.</a:t>
            </a:r>
            <a:endParaRPr lang="en-US" sz="2800" dirty="0">
              <a:solidFill>
                <a:srgbClr val="00B050"/>
              </a:solidFill>
            </a:endParaRPr>
          </a:p>
        </p:txBody>
      </p:sp>
    </p:spTree>
    <p:extLst>
      <p:ext uri="{BB962C8B-B14F-4D97-AF65-F5344CB8AC3E}">
        <p14:creationId xmlns:p14="http://schemas.microsoft.com/office/powerpoint/2010/main" val="517092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Selected System Developments Suggested by Users</a:t>
            </a:r>
            <a:endParaRPr lang="en-US" dirty="0"/>
          </a:p>
        </p:txBody>
      </p:sp>
      <p:sp>
        <p:nvSpPr>
          <p:cNvPr id="3" name="Content Placeholder 2"/>
          <p:cNvSpPr>
            <a:spLocks noGrp="1"/>
          </p:cNvSpPr>
          <p:nvPr>
            <p:ph idx="1"/>
          </p:nvPr>
        </p:nvSpPr>
        <p:spPr>
          <a:xfrm>
            <a:off x="3869269" y="864107"/>
            <a:ext cx="6745852" cy="1660979"/>
          </a:xfrm>
        </p:spPr>
        <p:txBody>
          <a:bodyPr>
            <a:noAutofit/>
          </a:bodyPr>
          <a:lstStyle/>
          <a:p>
            <a:pPr marL="0" indent="0">
              <a:buNone/>
            </a:pPr>
            <a:r>
              <a:rPr lang="en-GB" sz="2800" i="1" dirty="0"/>
              <a:t>“Provide more information for sites with operational Travel Plans.”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
        <p:nvSpPr>
          <p:cNvPr id="5" name="TextBox 4"/>
          <p:cNvSpPr txBox="1"/>
          <p:nvPr/>
        </p:nvSpPr>
        <p:spPr>
          <a:xfrm>
            <a:off x="3869269" y="3070371"/>
            <a:ext cx="6088463" cy="2677656"/>
          </a:xfrm>
          <a:prstGeom prst="rect">
            <a:avLst/>
          </a:prstGeom>
          <a:noFill/>
        </p:spPr>
        <p:txBody>
          <a:bodyPr wrap="square" rtlCol="0">
            <a:spAutoFit/>
          </a:bodyPr>
          <a:lstStyle/>
          <a:p>
            <a:r>
              <a:rPr lang="en-GB" sz="2800" dirty="0">
                <a:solidFill>
                  <a:srgbClr val="00B050"/>
                </a:solidFill>
              </a:rPr>
              <a:t>TRICS Response: It may be time for the information collected for TRICS SAM sites to be reviewed, as there are many residential sites being surveyed and often Travel Plan elements on the database do not correspond fully.</a:t>
            </a:r>
            <a:endParaRPr lang="en-US" sz="2800" dirty="0">
              <a:solidFill>
                <a:srgbClr val="00B050"/>
              </a:solidFill>
            </a:endParaRPr>
          </a:p>
        </p:txBody>
      </p:sp>
    </p:spTree>
    <p:extLst>
      <p:ext uri="{BB962C8B-B14F-4D97-AF65-F5344CB8AC3E}">
        <p14:creationId xmlns:p14="http://schemas.microsoft.com/office/powerpoint/2010/main" val="2058147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Selected System Developments Suggested by Users</a:t>
            </a:r>
            <a:endParaRPr lang="en-US" dirty="0"/>
          </a:p>
        </p:txBody>
      </p:sp>
      <p:sp>
        <p:nvSpPr>
          <p:cNvPr id="3" name="Content Placeholder 2"/>
          <p:cNvSpPr>
            <a:spLocks noGrp="1"/>
          </p:cNvSpPr>
          <p:nvPr>
            <p:ph idx="1"/>
          </p:nvPr>
        </p:nvSpPr>
        <p:spPr>
          <a:xfrm>
            <a:off x="3869269" y="864107"/>
            <a:ext cx="6745852" cy="1660979"/>
          </a:xfrm>
        </p:spPr>
        <p:txBody>
          <a:bodyPr>
            <a:noAutofit/>
          </a:bodyPr>
          <a:lstStyle/>
          <a:p>
            <a:pPr marL="0" indent="0">
              <a:buNone/>
            </a:pPr>
            <a:r>
              <a:rPr lang="en-GB" sz="2800" i="1" dirty="0"/>
              <a:t>“When deselecting sites, permit more than one site to be deselected at a time without having to input a reason for each individual site deselection.”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
        <p:nvSpPr>
          <p:cNvPr id="5" name="TextBox 4"/>
          <p:cNvSpPr txBox="1"/>
          <p:nvPr/>
        </p:nvSpPr>
        <p:spPr>
          <a:xfrm>
            <a:off x="3869269" y="3070371"/>
            <a:ext cx="6088463" cy="1815882"/>
          </a:xfrm>
          <a:prstGeom prst="rect">
            <a:avLst/>
          </a:prstGeom>
          <a:noFill/>
        </p:spPr>
        <p:txBody>
          <a:bodyPr wrap="square" rtlCol="0">
            <a:spAutoFit/>
          </a:bodyPr>
          <a:lstStyle/>
          <a:p>
            <a:r>
              <a:rPr lang="en-GB" sz="2800" dirty="0">
                <a:solidFill>
                  <a:srgbClr val="00B050"/>
                </a:solidFill>
              </a:rPr>
              <a:t>TRICS Response: This is a good suggestion. We could amend the system so that a common explanation could be used for a group of deselected sites.</a:t>
            </a:r>
            <a:endParaRPr lang="en-US" sz="2800" dirty="0">
              <a:solidFill>
                <a:srgbClr val="00B050"/>
              </a:solidFill>
            </a:endParaRPr>
          </a:p>
        </p:txBody>
      </p:sp>
    </p:spTree>
    <p:extLst>
      <p:ext uri="{BB962C8B-B14F-4D97-AF65-F5344CB8AC3E}">
        <p14:creationId xmlns:p14="http://schemas.microsoft.com/office/powerpoint/2010/main" val="3107672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Selected System Developments Suggested by Users</a:t>
            </a:r>
            <a:endParaRPr lang="en-US" dirty="0"/>
          </a:p>
        </p:txBody>
      </p:sp>
      <p:sp>
        <p:nvSpPr>
          <p:cNvPr id="3" name="Content Placeholder 2"/>
          <p:cNvSpPr>
            <a:spLocks noGrp="1"/>
          </p:cNvSpPr>
          <p:nvPr>
            <p:ph idx="1"/>
          </p:nvPr>
        </p:nvSpPr>
        <p:spPr>
          <a:xfrm>
            <a:off x="3869269" y="864107"/>
            <a:ext cx="6745852" cy="1660979"/>
          </a:xfrm>
        </p:spPr>
        <p:txBody>
          <a:bodyPr>
            <a:noAutofit/>
          </a:bodyPr>
          <a:lstStyle/>
          <a:p>
            <a:pPr marL="0" indent="0">
              <a:buNone/>
            </a:pPr>
            <a:r>
              <a:rPr lang="en-GB" sz="2800" i="1" dirty="0"/>
              <a:t>“Include the name of the local planning authority for each new site input into TRICS.”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
        <p:nvSpPr>
          <p:cNvPr id="5" name="TextBox 4"/>
          <p:cNvSpPr txBox="1"/>
          <p:nvPr/>
        </p:nvSpPr>
        <p:spPr>
          <a:xfrm>
            <a:off x="3869269" y="3070371"/>
            <a:ext cx="6088463" cy="2246769"/>
          </a:xfrm>
          <a:prstGeom prst="rect">
            <a:avLst/>
          </a:prstGeom>
          <a:noFill/>
        </p:spPr>
        <p:txBody>
          <a:bodyPr wrap="square" rtlCol="0">
            <a:spAutoFit/>
          </a:bodyPr>
          <a:lstStyle/>
          <a:p>
            <a:r>
              <a:rPr lang="en-GB" sz="2800" dirty="0">
                <a:solidFill>
                  <a:srgbClr val="00B050"/>
                </a:solidFill>
              </a:rPr>
              <a:t>TRICS Response: The local planning authority at the time the survey took place could be added, perhaps as an addition to the AREA and REGION items on the Site Details screen.</a:t>
            </a:r>
            <a:endParaRPr lang="en-US" sz="2800" dirty="0">
              <a:solidFill>
                <a:srgbClr val="00B050"/>
              </a:solidFill>
            </a:endParaRPr>
          </a:p>
        </p:txBody>
      </p:sp>
    </p:spTree>
    <p:extLst>
      <p:ext uri="{BB962C8B-B14F-4D97-AF65-F5344CB8AC3E}">
        <p14:creationId xmlns:p14="http://schemas.microsoft.com/office/powerpoint/2010/main" val="2573824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Selected System Developments Suggested by Users</a:t>
            </a:r>
            <a:endParaRPr lang="en-US" dirty="0"/>
          </a:p>
        </p:txBody>
      </p:sp>
      <p:sp>
        <p:nvSpPr>
          <p:cNvPr id="3" name="Content Placeholder 2"/>
          <p:cNvSpPr>
            <a:spLocks noGrp="1"/>
          </p:cNvSpPr>
          <p:nvPr>
            <p:ph idx="1"/>
          </p:nvPr>
        </p:nvSpPr>
        <p:spPr>
          <a:xfrm>
            <a:off x="3869269" y="864107"/>
            <a:ext cx="6745852" cy="1660979"/>
          </a:xfrm>
        </p:spPr>
        <p:txBody>
          <a:bodyPr>
            <a:noAutofit/>
          </a:bodyPr>
          <a:lstStyle/>
          <a:p>
            <a:pPr marL="0" indent="0">
              <a:buNone/>
            </a:pPr>
            <a:r>
              <a:rPr lang="en-GB" sz="2800" i="1" dirty="0"/>
              <a:t>“Provide a summary table of trip rates for key periods such as AM and PM road peaks, by mode, to accompany the existing results table.”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
        <p:nvSpPr>
          <p:cNvPr id="5" name="TextBox 4"/>
          <p:cNvSpPr txBox="1"/>
          <p:nvPr/>
        </p:nvSpPr>
        <p:spPr>
          <a:xfrm>
            <a:off x="3869269" y="3070371"/>
            <a:ext cx="6088463" cy="2246769"/>
          </a:xfrm>
          <a:prstGeom prst="rect">
            <a:avLst/>
          </a:prstGeom>
          <a:noFill/>
        </p:spPr>
        <p:txBody>
          <a:bodyPr wrap="square" rtlCol="0">
            <a:spAutoFit/>
          </a:bodyPr>
          <a:lstStyle/>
          <a:p>
            <a:r>
              <a:rPr lang="en-GB" sz="2800" dirty="0">
                <a:solidFill>
                  <a:srgbClr val="00B050"/>
                </a:solidFill>
              </a:rPr>
              <a:t>TRICS Response: An interesting idea. Above the 24-hour trip rate results table we could summarise 0800-0900, 1700-1800, etc. Perhaps we could also have user-defined periods summarised too.</a:t>
            </a:r>
            <a:endParaRPr lang="en-US" sz="2800" dirty="0">
              <a:solidFill>
                <a:srgbClr val="00B050"/>
              </a:solidFill>
            </a:endParaRPr>
          </a:p>
        </p:txBody>
      </p:sp>
    </p:spTree>
    <p:extLst>
      <p:ext uri="{BB962C8B-B14F-4D97-AF65-F5344CB8AC3E}">
        <p14:creationId xmlns:p14="http://schemas.microsoft.com/office/powerpoint/2010/main" val="1340669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Future TRICS Research Ideas</a:t>
            </a:r>
            <a:endParaRPr lang="en-US" dirty="0"/>
          </a:p>
        </p:txBody>
      </p:sp>
      <p:pic>
        <p:nvPicPr>
          <p:cNvPr id="4" name="Content Placeholder 3"/>
          <p:cNvPicPr>
            <a:picLocks noGrp="1" noChangeAspect="1"/>
          </p:cNvPicPr>
          <p:nvPr>
            <p:ph idx="1"/>
          </p:nvPr>
        </p:nvPicPr>
        <p:blipFill>
          <a:blip r:embed="rId3"/>
          <a:stretch>
            <a:fillRect/>
          </a:stretch>
        </p:blipFill>
        <p:spPr>
          <a:xfrm>
            <a:off x="3868738" y="1366837"/>
            <a:ext cx="7315200" cy="4114800"/>
          </a:xfrm>
        </p:spPr>
      </p:pic>
    </p:spTree>
    <p:extLst>
      <p:ext uri="{BB962C8B-B14F-4D97-AF65-F5344CB8AC3E}">
        <p14:creationId xmlns:p14="http://schemas.microsoft.com/office/powerpoint/2010/main" val="3437056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User Survey Research Ideas Summary</a:t>
            </a:r>
            <a:endParaRPr lang="en-US" dirty="0"/>
          </a:p>
        </p:txBody>
      </p:sp>
      <p:sp>
        <p:nvSpPr>
          <p:cNvPr id="3" name="Content Placeholder 2"/>
          <p:cNvSpPr>
            <a:spLocks noGrp="1"/>
          </p:cNvSpPr>
          <p:nvPr>
            <p:ph idx="1"/>
          </p:nvPr>
        </p:nvSpPr>
        <p:spPr>
          <a:xfrm>
            <a:off x="3869268" y="864108"/>
            <a:ext cx="6835084" cy="5120640"/>
          </a:xfrm>
        </p:spPr>
        <p:txBody>
          <a:bodyPr>
            <a:normAutofit/>
          </a:bodyPr>
          <a:lstStyle/>
          <a:p>
            <a:r>
              <a:rPr lang="en-GB" sz="2800" dirty="0"/>
              <a:t>Effectiveness of Travel Plans and their targets over time.</a:t>
            </a:r>
          </a:p>
          <a:p>
            <a:r>
              <a:rPr lang="en-GB" sz="2800" dirty="0"/>
              <a:t>A study of the relationship between on-site parking availability and vehicle trip rates, particularly for residential developments.</a:t>
            </a:r>
          </a:p>
          <a:p>
            <a:r>
              <a:rPr lang="en-GB" sz="2800" dirty="0"/>
              <a:t>The use of Car Clubs. Who, how far and how frequent, and what is the replacement of car ownership?</a:t>
            </a:r>
          </a:p>
          <a:p>
            <a:r>
              <a:rPr lang="en-GB" sz="2800" dirty="0"/>
              <a:t>A comparison of forecast trip rates compared to actual trip rates post construction.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Tree>
    <p:extLst>
      <p:ext uri="{BB962C8B-B14F-4D97-AF65-F5344CB8AC3E}">
        <p14:creationId xmlns:p14="http://schemas.microsoft.com/office/powerpoint/2010/main" val="2648098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User Survey Research Ideas Summary</a:t>
            </a:r>
            <a:endParaRPr lang="en-US" dirty="0"/>
          </a:p>
        </p:txBody>
      </p:sp>
      <p:sp>
        <p:nvSpPr>
          <p:cNvPr id="3" name="Content Placeholder 2"/>
          <p:cNvSpPr>
            <a:spLocks noGrp="1"/>
          </p:cNvSpPr>
          <p:nvPr>
            <p:ph idx="1"/>
          </p:nvPr>
        </p:nvSpPr>
        <p:spPr/>
        <p:txBody>
          <a:bodyPr>
            <a:normAutofit/>
          </a:bodyPr>
          <a:lstStyle/>
          <a:p>
            <a:r>
              <a:rPr lang="en-GB" sz="2800" dirty="0"/>
              <a:t>A review of whether changes in the food retail sector (in particular Discount Food Stores) have affected trip rates.</a:t>
            </a:r>
          </a:p>
          <a:p>
            <a:r>
              <a:rPr lang="en-GB" sz="2800" dirty="0"/>
              <a:t>Research into large mixed use residential-led sites, including internal capture figures.</a:t>
            </a:r>
          </a:p>
          <a:p>
            <a:r>
              <a:rPr lang="en-GB" sz="2800" dirty="0"/>
              <a:t>The effect of mezzanine floors on trip generation at non-food retail stores.</a:t>
            </a:r>
          </a:p>
          <a:p>
            <a:r>
              <a:rPr lang="en-GB" sz="2800" dirty="0"/>
              <a:t>Geographical variation in trip rates.</a:t>
            </a:r>
          </a:p>
          <a:p>
            <a:endParaRPr lang="en-GB"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Tree>
    <p:extLst>
      <p:ext uri="{BB962C8B-B14F-4D97-AF65-F5344CB8AC3E}">
        <p14:creationId xmlns:p14="http://schemas.microsoft.com/office/powerpoint/2010/main" val="3054104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TRICS User Survey &amp; System Developments</a:t>
            </a:r>
            <a:endParaRPr lang="en-US" dirty="0"/>
          </a:p>
        </p:txBody>
      </p:sp>
      <p:sp>
        <p:nvSpPr>
          <p:cNvPr id="3" name="Content Placeholder 2"/>
          <p:cNvSpPr>
            <a:spLocks noGrp="1"/>
          </p:cNvSpPr>
          <p:nvPr>
            <p:ph idx="1"/>
          </p:nvPr>
        </p:nvSpPr>
        <p:spPr/>
        <p:txBody>
          <a:bodyPr/>
          <a:lstStyle/>
          <a:p>
            <a:r>
              <a:rPr lang="en-GB" sz="2800" dirty="0"/>
              <a:t>User Survey sent out to all TRICS users annually.</a:t>
            </a:r>
          </a:p>
          <a:p>
            <a:r>
              <a:rPr lang="en-GB" sz="2800" dirty="0"/>
              <a:t>This presentation will present the findings of the 2016 User Survey.</a:t>
            </a:r>
          </a:p>
          <a:p>
            <a:r>
              <a:rPr lang="en-GB" sz="2800" dirty="0"/>
              <a:t>Findings are based on a total of 60 responses.</a:t>
            </a:r>
          </a:p>
          <a:p>
            <a:r>
              <a:rPr lang="en-GB" sz="2800" dirty="0" smtClean="0"/>
              <a:t>User Assessment of TRICS</a:t>
            </a:r>
          </a:p>
          <a:p>
            <a:r>
              <a:rPr lang="en-GB" sz="2800" dirty="0" smtClean="0"/>
              <a:t>Suggested </a:t>
            </a:r>
            <a:r>
              <a:rPr lang="en-GB" sz="2800" dirty="0"/>
              <a:t>future system developments and research topics discussed.</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Tree>
    <p:extLst>
      <p:ext uri="{BB962C8B-B14F-4D97-AF65-F5344CB8AC3E}">
        <p14:creationId xmlns:p14="http://schemas.microsoft.com/office/powerpoint/2010/main" val="326128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User Survey Research Ideas Summary</a:t>
            </a:r>
            <a:endParaRPr lang="en-US" dirty="0"/>
          </a:p>
        </p:txBody>
      </p:sp>
      <p:sp>
        <p:nvSpPr>
          <p:cNvPr id="3" name="Content Placeholder 2"/>
          <p:cNvSpPr>
            <a:spLocks noGrp="1"/>
          </p:cNvSpPr>
          <p:nvPr>
            <p:ph idx="1"/>
          </p:nvPr>
        </p:nvSpPr>
        <p:spPr/>
        <p:txBody>
          <a:bodyPr>
            <a:normAutofit/>
          </a:bodyPr>
          <a:lstStyle/>
          <a:p>
            <a:r>
              <a:rPr lang="en-GB" sz="2800" dirty="0"/>
              <a:t>LSTF – Before and after surveys.</a:t>
            </a:r>
          </a:p>
          <a:p>
            <a:r>
              <a:rPr lang="en-GB" sz="2800" dirty="0"/>
              <a:t>A study on the impacts of congestion on peak hour trip rates, including city centre sites such as retail.</a:t>
            </a:r>
          </a:p>
          <a:p>
            <a:r>
              <a:rPr lang="en-GB" sz="2800" dirty="0"/>
              <a:t>Food shopping linked trips – What proportion of food trips are made as part of another journey?</a:t>
            </a:r>
          </a:p>
          <a:p>
            <a:r>
              <a:rPr lang="en-GB" sz="2800" dirty="0"/>
              <a:t>A study of multipurpose residential trips.</a:t>
            </a:r>
            <a:endParaRPr lang="en-GB"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Tree>
    <p:extLst>
      <p:ext uri="{BB962C8B-B14F-4D97-AF65-F5344CB8AC3E}">
        <p14:creationId xmlns:p14="http://schemas.microsoft.com/office/powerpoint/2010/main" val="2594743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would you like to see more TRICS surveys (10 being maximum priority)?</a:t>
            </a:r>
            <a:endParaRPr lang="en-US" dirty="0"/>
          </a:p>
        </p:txBody>
      </p:sp>
      <p:sp>
        <p:nvSpPr>
          <p:cNvPr id="3" name="Content Placeholder 2"/>
          <p:cNvSpPr>
            <a:spLocks noGrp="1"/>
          </p:cNvSpPr>
          <p:nvPr>
            <p:ph idx="1"/>
          </p:nvPr>
        </p:nvSpPr>
        <p:spPr/>
        <p:txBody>
          <a:bodyPr/>
          <a:lstStyle/>
          <a:p>
            <a:pPr marL="0" indent="0">
              <a:buNone/>
            </a:pPr>
            <a:r>
              <a:rPr lang="en-GB" dirty="0"/>
              <a:t>East Midlands		7.4</a:t>
            </a:r>
          </a:p>
          <a:p>
            <a:pPr marL="0" indent="0">
              <a:buNone/>
            </a:pPr>
            <a:r>
              <a:rPr lang="en-GB" dirty="0"/>
              <a:t>South East		7.3</a:t>
            </a:r>
          </a:p>
          <a:p>
            <a:pPr marL="0" indent="0">
              <a:buNone/>
            </a:pPr>
            <a:r>
              <a:rPr lang="en-GB" dirty="0"/>
              <a:t>South West		7.2</a:t>
            </a:r>
          </a:p>
          <a:p>
            <a:pPr marL="0" indent="0">
              <a:buNone/>
            </a:pPr>
            <a:r>
              <a:rPr lang="en-GB" dirty="0"/>
              <a:t>West Midlands		7.2</a:t>
            </a:r>
          </a:p>
          <a:p>
            <a:pPr marL="0" indent="0">
              <a:buNone/>
            </a:pPr>
            <a:r>
              <a:rPr lang="en-GB" dirty="0"/>
              <a:t>Yorkshire &amp; N. </a:t>
            </a:r>
            <a:r>
              <a:rPr lang="en-GB" dirty="0" err="1"/>
              <a:t>Lincs</a:t>
            </a:r>
            <a:r>
              <a:rPr lang="en-GB" dirty="0"/>
              <a:t>	7.2</a:t>
            </a:r>
          </a:p>
          <a:p>
            <a:pPr marL="0" indent="0">
              <a:buNone/>
            </a:pPr>
            <a:r>
              <a:rPr lang="en-GB" dirty="0"/>
              <a:t>North West		7.1</a:t>
            </a:r>
          </a:p>
          <a:p>
            <a:pPr marL="0" indent="0">
              <a:buNone/>
            </a:pPr>
            <a:r>
              <a:rPr lang="en-GB" dirty="0"/>
              <a:t>North			7.1</a:t>
            </a:r>
          </a:p>
          <a:p>
            <a:pPr marL="0" indent="0">
              <a:buNone/>
            </a:pPr>
            <a:r>
              <a:rPr lang="en-GB" dirty="0"/>
              <a:t>East Anglia		6.9</a:t>
            </a:r>
          </a:p>
          <a:p>
            <a:pPr marL="0" indent="0">
              <a:buNone/>
            </a:pPr>
            <a:r>
              <a:rPr lang="en-GB" dirty="0"/>
              <a:t>Greater London		5.5</a:t>
            </a:r>
          </a:p>
        </p:txBody>
      </p:sp>
      <p:pic>
        <p:nvPicPr>
          <p:cNvPr id="4" name="Picture 2"/>
          <p:cNvPicPr>
            <a:picLocks noChangeAspect="1" noChangeArrowheads="1"/>
          </p:cNvPicPr>
          <p:nvPr/>
        </p:nvPicPr>
        <p:blipFill>
          <a:blip r:embed="rId3" cstate="print"/>
          <a:srcRect/>
          <a:stretch>
            <a:fillRect/>
          </a:stretch>
        </p:blipFill>
        <p:spPr>
          <a:xfrm>
            <a:off x="7363013" y="777748"/>
            <a:ext cx="4143375" cy="5207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Tree>
    <p:extLst>
      <p:ext uri="{BB962C8B-B14F-4D97-AF65-F5344CB8AC3E}">
        <p14:creationId xmlns:p14="http://schemas.microsoft.com/office/powerpoint/2010/main" val="1680494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would you like to see more TRICS surveys (10 being maximum priority)?</a:t>
            </a:r>
            <a:endParaRPr lang="en-US" dirty="0"/>
          </a:p>
        </p:txBody>
      </p:sp>
      <p:sp>
        <p:nvSpPr>
          <p:cNvPr id="3" name="Content Placeholder 2"/>
          <p:cNvSpPr>
            <a:spLocks noGrp="1"/>
          </p:cNvSpPr>
          <p:nvPr>
            <p:ph idx="1"/>
          </p:nvPr>
        </p:nvSpPr>
        <p:spPr/>
        <p:txBody>
          <a:bodyPr/>
          <a:lstStyle/>
          <a:p>
            <a:pPr marL="0" indent="0">
              <a:buNone/>
            </a:pPr>
            <a:r>
              <a:rPr lang="en-GB" dirty="0"/>
              <a:t>Wales			5.1</a:t>
            </a:r>
          </a:p>
          <a:p>
            <a:pPr marL="0" indent="0">
              <a:buNone/>
            </a:pPr>
            <a:r>
              <a:rPr lang="en-GB" dirty="0"/>
              <a:t>Scotland		3.6</a:t>
            </a:r>
          </a:p>
          <a:p>
            <a:pPr marL="0" indent="0">
              <a:buNone/>
            </a:pPr>
            <a:r>
              <a:rPr lang="en-GB" dirty="0"/>
              <a:t>Ulster (N. Ireland)	2.5</a:t>
            </a:r>
          </a:p>
          <a:p>
            <a:pPr marL="0" indent="0">
              <a:buNone/>
            </a:pPr>
            <a:r>
              <a:rPr lang="en-GB" dirty="0"/>
              <a:t>Connaught		2.3</a:t>
            </a:r>
          </a:p>
          <a:p>
            <a:pPr marL="0" indent="0">
              <a:buNone/>
            </a:pPr>
            <a:r>
              <a:rPr lang="en-GB" dirty="0"/>
              <a:t>Leinster			2.3</a:t>
            </a:r>
          </a:p>
          <a:p>
            <a:pPr marL="0" indent="0">
              <a:buNone/>
            </a:pPr>
            <a:r>
              <a:rPr lang="en-GB" dirty="0"/>
              <a:t>Ulster (Rep. of Ireland)	2.3</a:t>
            </a:r>
          </a:p>
          <a:p>
            <a:pPr marL="0" indent="0">
              <a:buNone/>
            </a:pPr>
            <a:r>
              <a:rPr lang="en-GB" dirty="0"/>
              <a:t>Greater Dublin		2.1</a:t>
            </a:r>
          </a:p>
          <a:p>
            <a:pPr marL="0" indent="0">
              <a:buNone/>
            </a:pPr>
            <a:r>
              <a:rPr lang="en-GB" dirty="0"/>
              <a:t>Munster			2.1</a:t>
            </a:r>
          </a:p>
        </p:txBody>
      </p:sp>
      <p:pic>
        <p:nvPicPr>
          <p:cNvPr id="4" name="Picture 2"/>
          <p:cNvPicPr>
            <a:picLocks noChangeAspect="1" noChangeArrowheads="1"/>
          </p:cNvPicPr>
          <p:nvPr/>
        </p:nvPicPr>
        <p:blipFill>
          <a:blip r:embed="rId3" cstate="print"/>
          <a:srcRect/>
          <a:stretch>
            <a:fillRect/>
          </a:stretch>
        </p:blipFill>
        <p:spPr>
          <a:xfrm>
            <a:off x="7363013" y="777748"/>
            <a:ext cx="4143375" cy="5207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Tree>
    <p:extLst>
      <p:ext uri="{BB962C8B-B14F-4D97-AF65-F5344CB8AC3E}">
        <p14:creationId xmlns:p14="http://schemas.microsoft.com/office/powerpoint/2010/main" val="107459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 10 Land Use Categories for Future Surveys – Selected by the Users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GB" sz="2400" dirty="0"/>
              <a:t>Discount Food Store			26</a:t>
            </a:r>
          </a:p>
          <a:p>
            <a:pPr marL="457200" indent="-457200">
              <a:buAutoNum type="arabicPeriod"/>
            </a:pPr>
            <a:r>
              <a:rPr lang="en-GB" sz="2400" dirty="0"/>
              <a:t>Industrial Estate				24</a:t>
            </a:r>
          </a:p>
          <a:p>
            <a:pPr marL="457200" indent="-457200">
              <a:buAutoNum type="arabicPeriod"/>
            </a:pPr>
            <a:r>
              <a:rPr lang="en-GB" sz="2400" dirty="0"/>
              <a:t>Food Superstore				20</a:t>
            </a:r>
          </a:p>
          <a:p>
            <a:pPr marL="457200" indent="-457200">
              <a:buAutoNum type="arabicPeriod"/>
            </a:pPr>
            <a:r>
              <a:rPr lang="en-GB" sz="2400" dirty="0"/>
              <a:t>Business Park				20</a:t>
            </a:r>
          </a:p>
          <a:p>
            <a:pPr marL="457200" indent="-457200">
              <a:buAutoNum type="arabicPeriod"/>
            </a:pPr>
            <a:r>
              <a:rPr lang="en-GB" sz="2400" dirty="0"/>
              <a:t>Industrial Unit				20</a:t>
            </a:r>
          </a:p>
          <a:p>
            <a:pPr marL="457200" indent="-457200">
              <a:buAutoNum type="arabicPeriod"/>
            </a:pPr>
            <a:r>
              <a:rPr lang="en-GB" sz="2400" dirty="0"/>
              <a:t>Warehousing (commercial)		20</a:t>
            </a:r>
          </a:p>
          <a:p>
            <a:pPr marL="457200" indent="-457200">
              <a:buAutoNum type="arabicPeriod"/>
            </a:pPr>
            <a:r>
              <a:rPr lang="en-GB" sz="2400" dirty="0"/>
              <a:t>Houses Privately Owned			20</a:t>
            </a:r>
          </a:p>
          <a:p>
            <a:pPr marL="457200" indent="-457200">
              <a:buAutoNum type="arabicPeriod"/>
            </a:pPr>
            <a:r>
              <a:rPr lang="en-GB" sz="2400" dirty="0"/>
              <a:t>Office					19</a:t>
            </a:r>
          </a:p>
          <a:p>
            <a:pPr marL="457200" indent="-457200">
              <a:buAutoNum type="arabicPeriod"/>
            </a:pPr>
            <a:r>
              <a:rPr lang="en-GB" sz="2400" dirty="0"/>
              <a:t>Affordable/Local Authority Houses	19</a:t>
            </a:r>
          </a:p>
          <a:p>
            <a:pPr marL="457200" indent="-457200">
              <a:buAutoNum type="arabicPeriod"/>
            </a:pPr>
            <a:r>
              <a:rPr lang="en-GB" sz="2400" dirty="0"/>
              <a:t>Retirement Flats				18</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Tree>
    <p:extLst>
      <p:ext uri="{BB962C8B-B14F-4D97-AF65-F5344CB8AC3E}">
        <p14:creationId xmlns:p14="http://schemas.microsoft.com/office/powerpoint/2010/main" val="3755149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Ideas for new Land Use Categories in TRICS</a:t>
            </a:r>
            <a:endParaRPr lang="en-US" dirty="0"/>
          </a:p>
        </p:txBody>
      </p:sp>
      <p:sp>
        <p:nvSpPr>
          <p:cNvPr id="3" name="Content Placeholder 2"/>
          <p:cNvSpPr>
            <a:spLocks noGrp="1"/>
          </p:cNvSpPr>
          <p:nvPr>
            <p:ph idx="1"/>
          </p:nvPr>
        </p:nvSpPr>
        <p:spPr/>
        <p:txBody>
          <a:bodyPr>
            <a:normAutofit/>
          </a:bodyPr>
          <a:lstStyle/>
          <a:p>
            <a:r>
              <a:rPr lang="en-GB" sz="2800" dirty="0"/>
              <a:t>Café</a:t>
            </a:r>
          </a:p>
          <a:p>
            <a:r>
              <a:rPr lang="en-GB" sz="2800" dirty="0"/>
              <a:t>Drive-Through Coffee Shop</a:t>
            </a:r>
          </a:p>
          <a:p>
            <a:r>
              <a:rPr lang="en-GB" sz="2800" dirty="0" err="1"/>
              <a:t>DotCom</a:t>
            </a:r>
            <a:r>
              <a:rPr lang="en-GB" sz="2800" dirty="0"/>
              <a:t> Warehousing</a:t>
            </a:r>
          </a:p>
          <a:p>
            <a:r>
              <a:rPr lang="en-GB" sz="2800" dirty="0"/>
              <a:t>Sports Club (e.g. rugby club)</a:t>
            </a:r>
          </a:p>
          <a:p>
            <a:r>
              <a:rPr lang="en-GB" sz="2800" dirty="0"/>
              <a:t>Energy from Waste/Waste Transfer</a:t>
            </a:r>
          </a:p>
          <a:p>
            <a:r>
              <a:rPr lang="en-GB" sz="2800" dirty="0"/>
              <a:t>Continued Care Residential Communities</a:t>
            </a:r>
          </a:p>
          <a:p>
            <a:r>
              <a:rPr lang="en-GB" sz="2800" dirty="0"/>
              <a:t>Discount Mixed Retailer (e.g. B&amp;M)</a:t>
            </a:r>
          </a:p>
          <a:p>
            <a:r>
              <a:rPr lang="en-GB" sz="2800" dirty="0"/>
              <a:t>Town Centre Cinema</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Tree>
    <p:extLst>
      <p:ext uri="{BB962C8B-B14F-4D97-AF65-F5344CB8AC3E}">
        <p14:creationId xmlns:p14="http://schemas.microsoft.com/office/powerpoint/2010/main" val="2981659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Question</a:t>
            </a:r>
            <a:endParaRPr lang="en-US" dirty="0"/>
          </a:p>
        </p:txBody>
      </p:sp>
      <p:sp>
        <p:nvSpPr>
          <p:cNvPr id="3" name="Content Placeholder 2"/>
          <p:cNvSpPr>
            <a:spLocks noGrp="1"/>
          </p:cNvSpPr>
          <p:nvPr>
            <p:ph idx="1"/>
          </p:nvPr>
        </p:nvSpPr>
        <p:spPr>
          <a:xfrm>
            <a:off x="3869268" y="864108"/>
            <a:ext cx="7315200" cy="2961272"/>
          </a:xfrm>
        </p:spPr>
        <p:txBody>
          <a:bodyPr>
            <a:normAutofit/>
          </a:bodyPr>
          <a:lstStyle/>
          <a:p>
            <a:pPr marL="0" indent="0">
              <a:buNone/>
            </a:pPr>
            <a:r>
              <a:rPr lang="en-GB" sz="2400" i="1" dirty="0"/>
              <a:t>“Which version of the TRICS system do you use?”</a:t>
            </a:r>
          </a:p>
          <a:p>
            <a:pPr marL="0" indent="0">
              <a:buNone/>
            </a:pPr>
            <a:endParaRPr lang="en-GB" sz="2400" dirty="0"/>
          </a:p>
          <a:p>
            <a:pPr marL="0" indent="0">
              <a:buNone/>
            </a:pPr>
            <a:r>
              <a:rPr lang="en-GB" sz="2400" b="1" dirty="0">
                <a:solidFill>
                  <a:schemeClr val="accent4"/>
                </a:solidFill>
              </a:rPr>
              <a:t>Online Version Only:</a:t>
            </a:r>
            <a:r>
              <a:rPr lang="en-GB" sz="2400" dirty="0"/>
              <a:t>	82.9%</a:t>
            </a:r>
          </a:p>
          <a:p>
            <a:pPr marL="0" indent="0">
              <a:buNone/>
            </a:pPr>
            <a:r>
              <a:rPr lang="en-GB" sz="2400" b="1" dirty="0">
                <a:solidFill>
                  <a:schemeClr val="bg1">
                    <a:lumMod val="65000"/>
                  </a:schemeClr>
                </a:solidFill>
              </a:rPr>
              <a:t>Offline Version Only:</a:t>
            </a:r>
            <a:r>
              <a:rPr lang="en-GB" sz="2400" dirty="0"/>
              <a:t>	7.3%</a:t>
            </a:r>
          </a:p>
          <a:p>
            <a:pPr marL="0" indent="0">
              <a:buNone/>
            </a:pPr>
            <a:r>
              <a:rPr lang="en-GB" sz="2400" b="1" dirty="0">
                <a:solidFill>
                  <a:schemeClr val="accent2"/>
                </a:solidFill>
              </a:rPr>
              <a:t>Both Versions:</a:t>
            </a:r>
            <a:r>
              <a:rPr lang="en-GB" sz="2400" b="1" dirty="0"/>
              <a:t>	</a:t>
            </a:r>
            <a:r>
              <a:rPr lang="en-GB" sz="2400" dirty="0"/>
              <a:t>9.8%</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pic>
        <p:nvPicPr>
          <p:cNvPr id="5" name="Picture 4"/>
          <p:cNvPicPr>
            <a:picLocks noChangeAspect="1"/>
          </p:cNvPicPr>
          <p:nvPr/>
        </p:nvPicPr>
        <p:blipFill>
          <a:blip r:embed="rId4"/>
          <a:stretch>
            <a:fillRect/>
          </a:stretch>
        </p:blipFill>
        <p:spPr>
          <a:xfrm>
            <a:off x="3869268" y="3688321"/>
            <a:ext cx="4285687" cy="2483295"/>
          </a:xfrm>
          <a:prstGeom prst="rect">
            <a:avLst/>
          </a:prstGeom>
        </p:spPr>
      </p:pic>
      <p:grpSp>
        <p:nvGrpSpPr>
          <p:cNvPr id="18" name="Group 17"/>
          <p:cNvGrpSpPr/>
          <p:nvPr/>
        </p:nvGrpSpPr>
        <p:grpSpPr>
          <a:xfrm>
            <a:off x="7324531" y="1749199"/>
            <a:ext cx="4260293" cy="1591906"/>
            <a:chOff x="7324531" y="1749199"/>
            <a:chExt cx="4260293" cy="1591906"/>
          </a:xfrm>
        </p:grpSpPr>
        <p:sp>
          <p:nvSpPr>
            <p:cNvPr id="6" name="TextBox 5"/>
            <p:cNvSpPr txBox="1"/>
            <p:nvPr/>
          </p:nvSpPr>
          <p:spPr>
            <a:xfrm>
              <a:off x="8052319" y="2083487"/>
              <a:ext cx="3532505" cy="923330"/>
            </a:xfrm>
            <a:prstGeom prst="rect">
              <a:avLst/>
            </a:prstGeom>
            <a:noFill/>
          </p:spPr>
          <p:txBody>
            <a:bodyPr wrap="none" rtlCol="0">
              <a:spAutoFit/>
            </a:bodyPr>
            <a:lstStyle/>
            <a:p>
              <a:r>
                <a:rPr lang="en-GB" dirty="0" smtClean="0"/>
                <a:t>50% Offline Only Users can use</a:t>
              </a:r>
            </a:p>
            <a:p>
              <a:r>
                <a:rPr lang="en-GB" dirty="0" smtClean="0"/>
                <a:t>Online System but have historically</a:t>
              </a:r>
            </a:p>
            <a:p>
              <a:r>
                <a:rPr lang="en-GB" dirty="0"/>
                <a:t>u</a:t>
              </a:r>
              <a:r>
                <a:rPr lang="en-GB" dirty="0" smtClean="0"/>
                <a:t>sed Offline Version.</a:t>
              </a:r>
              <a:endParaRPr lang="en-GB" dirty="0"/>
            </a:p>
          </p:txBody>
        </p:sp>
        <p:sp>
          <p:nvSpPr>
            <p:cNvPr id="7" name="Oval 6"/>
            <p:cNvSpPr/>
            <p:nvPr/>
          </p:nvSpPr>
          <p:spPr>
            <a:xfrm>
              <a:off x="7837714" y="1749199"/>
              <a:ext cx="3747110" cy="1591906"/>
            </a:xfrm>
            <a:prstGeom prst="ellipse">
              <a:avLst/>
            </a:prstGeom>
            <a:noFill/>
            <a:ln w="571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p:cNvCxnSpPr>
              <a:stCxn id="7" idx="2"/>
            </p:cNvCxnSpPr>
            <p:nvPr/>
          </p:nvCxnSpPr>
          <p:spPr>
            <a:xfrm flipH="1">
              <a:off x="7324531" y="2545152"/>
              <a:ext cx="513183" cy="282024"/>
            </a:xfrm>
            <a:prstGeom prst="line">
              <a:avLst/>
            </a:prstGeom>
            <a:ln w="47625">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7443009" y="3297919"/>
            <a:ext cx="4141815" cy="1753987"/>
            <a:chOff x="7443009" y="3297919"/>
            <a:chExt cx="4141815" cy="1753987"/>
          </a:xfrm>
        </p:grpSpPr>
        <p:sp>
          <p:nvSpPr>
            <p:cNvPr id="13" name="TextBox 12"/>
            <p:cNvSpPr txBox="1"/>
            <p:nvPr/>
          </p:nvSpPr>
          <p:spPr>
            <a:xfrm>
              <a:off x="8052319" y="3794288"/>
              <a:ext cx="3479350" cy="923330"/>
            </a:xfrm>
            <a:prstGeom prst="rect">
              <a:avLst/>
            </a:prstGeom>
            <a:noFill/>
          </p:spPr>
          <p:txBody>
            <a:bodyPr wrap="none" rtlCol="0">
              <a:spAutoFit/>
            </a:bodyPr>
            <a:lstStyle/>
            <a:p>
              <a:r>
                <a:rPr lang="en-GB" dirty="0" smtClean="0"/>
                <a:t>100% of Users using Both Versions </a:t>
              </a:r>
            </a:p>
            <a:p>
              <a:r>
                <a:rPr lang="en-GB" dirty="0"/>
                <a:t>u</a:t>
              </a:r>
              <a:r>
                <a:rPr lang="en-GB" dirty="0" smtClean="0"/>
                <a:t>se Online System more than 75%</a:t>
              </a:r>
            </a:p>
            <a:p>
              <a:r>
                <a:rPr lang="en-GB" dirty="0"/>
                <a:t>o</a:t>
              </a:r>
              <a:r>
                <a:rPr lang="en-GB" dirty="0" smtClean="0"/>
                <a:t>f the time.</a:t>
              </a:r>
              <a:endParaRPr lang="en-GB" dirty="0"/>
            </a:p>
          </p:txBody>
        </p:sp>
        <p:sp>
          <p:nvSpPr>
            <p:cNvPr id="14" name="Oval 13"/>
            <p:cNvSpPr/>
            <p:nvPr/>
          </p:nvSpPr>
          <p:spPr>
            <a:xfrm>
              <a:off x="7837714" y="3460000"/>
              <a:ext cx="3747110" cy="1591906"/>
            </a:xfrm>
            <a:prstGeom prst="ellipse">
              <a:avLst/>
            </a:prstGeom>
            <a:no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a:stCxn id="14" idx="1"/>
            </p:cNvCxnSpPr>
            <p:nvPr/>
          </p:nvCxnSpPr>
          <p:spPr>
            <a:xfrm flipH="1" flipV="1">
              <a:off x="7443009" y="3297919"/>
              <a:ext cx="943457" cy="395210"/>
            </a:xfrm>
            <a:prstGeom prst="line">
              <a:avLst/>
            </a:prstGeom>
            <a:ln w="4762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3766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normAutofit/>
          </a:bodyPr>
          <a:lstStyle/>
          <a:p>
            <a:r>
              <a:rPr lang="en-GB" sz="3600" dirty="0" smtClean="0"/>
              <a:t>Please keep your Systems Development and </a:t>
            </a:r>
            <a:r>
              <a:rPr lang="en-GB" sz="3600" smtClean="0"/>
              <a:t>Research ideas </a:t>
            </a:r>
            <a:r>
              <a:rPr lang="en-GB" sz="3600" dirty="0" smtClean="0"/>
              <a:t>for the Afternoon Forum Session, or see Ian or me during Coffee &amp; Lunch.</a:t>
            </a:r>
            <a:endParaRPr lang="en-GB" sz="3600" dirty="0"/>
          </a:p>
        </p:txBody>
      </p:sp>
    </p:spTree>
    <p:extLst>
      <p:ext uri="{BB962C8B-B14F-4D97-AF65-F5344CB8AC3E}">
        <p14:creationId xmlns:p14="http://schemas.microsoft.com/office/powerpoint/2010/main" val="1977340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endParaRPr lang="en-US" dirty="0"/>
          </a:p>
        </p:txBody>
      </p:sp>
      <p:sp>
        <p:nvSpPr>
          <p:cNvPr id="3" name="Content Placeholder 2"/>
          <p:cNvSpPr>
            <a:spLocks noGrp="1"/>
          </p:cNvSpPr>
          <p:nvPr>
            <p:ph idx="1"/>
          </p:nvPr>
        </p:nvSpPr>
        <p:spPr>
          <a:xfrm>
            <a:off x="3869268" y="864108"/>
            <a:ext cx="6562356" cy="1560310"/>
          </a:xfrm>
        </p:spPr>
        <p:txBody>
          <a:bodyPr>
            <a:normAutofit/>
          </a:bodyPr>
          <a:lstStyle/>
          <a:p>
            <a:pPr marL="0" indent="0">
              <a:buNone/>
            </a:pPr>
            <a:r>
              <a:rPr lang="en-GB" sz="2400" i="1" dirty="0"/>
              <a:t>“How would you rate the overall usefulness of TRICS and its variety of user options and interactions?”</a:t>
            </a:r>
          </a:p>
          <a:p>
            <a:pPr marL="0" indent="0">
              <a:buNone/>
            </a:pPr>
            <a:r>
              <a:rPr lang="en-GB" sz="2400" dirty="0"/>
              <a:t>(1 = very poor, 10 = excellent)</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3869267" y="2034073"/>
            <a:ext cx="3912463" cy="4091959"/>
          </a:xfrm>
          <a:prstGeom prst="rect">
            <a:avLst/>
          </a:prstGeom>
          <a:noFill/>
          <a:ln>
            <a:noFill/>
          </a:ln>
        </p:spPr>
      </p:pic>
    </p:spTree>
    <p:extLst>
      <p:ext uri="{BB962C8B-B14F-4D97-AF65-F5344CB8AC3E}">
        <p14:creationId xmlns:p14="http://schemas.microsoft.com/office/powerpoint/2010/main" val="642707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endParaRPr lang="en-US" dirty="0"/>
          </a:p>
        </p:txBody>
      </p:sp>
      <p:sp>
        <p:nvSpPr>
          <p:cNvPr id="3" name="Content Placeholder 2"/>
          <p:cNvSpPr>
            <a:spLocks noGrp="1"/>
          </p:cNvSpPr>
          <p:nvPr>
            <p:ph idx="1"/>
          </p:nvPr>
        </p:nvSpPr>
        <p:spPr>
          <a:xfrm>
            <a:off x="3869268" y="864108"/>
            <a:ext cx="6562356" cy="1560310"/>
          </a:xfrm>
        </p:spPr>
        <p:txBody>
          <a:bodyPr>
            <a:normAutofit/>
          </a:bodyPr>
          <a:lstStyle/>
          <a:p>
            <a:pPr marL="0" indent="0">
              <a:buNone/>
            </a:pPr>
            <a:r>
              <a:rPr lang="en-GB" sz="2400" i="1" dirty="0"/>
              <a:t>“How user friendly and user intuitive do you find the system interface?”</a:t>
            </a:r>
          </a:p>
          <a:p>
            <a:pPr marL="0" indent="0">
              <a:buNone/>
            </a:pPr>
            <a:r>
              <a:rPr lang="en-GB" sz="2400" dirty="0"/>
              <a:t>(1 = very awkward, 10 = excellent)</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3869268" y="2015412"/>
            <a:ext cx="3893801" cy="4122491"/>
          </a:xfrm>
          <a:prstGeom prst="rect">
            <a:avLst/>
          </a:prstGeom>
          <a:noFill/>
          <a:ln>
            <a:noFill/>
          </a:ln>
        </p:spPr>
      </p:pic>
    </p:spTree>
    <p:extLst>
      <p:ext uri="{BB962C8B-B14F-4D97-AF65-F5344CB8AC3E}">
        <p14:creationId xmlns:p14="http://schemas.microsoft.com/office/powerpoint/2010/main" val="396606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3</a:t>
            </a:r>
            <a:endParaRPr lang="en-US" dirty="0"/>
          </a:p>
        </p:txBody>
      </p:sp>
      <p:sp>
        <p:nvSpPr>
          <p:cNvPr id="3" name="Content Placeholder 2"/>
          <p:cNvSpPr>
            <a:spLocks noGrp="1"/>
          </p:cNvSpPr>
          <p:nvPr>
            <p:ph idx="1"/>
          </p:nvPr>
        </p:nvSpPr>
        <p:spPr>
          <a:xfrm>
            <a:off x="3869268" y="864108"/>
            <a:ext cx="6562356" cy="1560310"/>
          </a:xfrm>
        </p:spPr>
        <p:txBody>
          <a:bodyPr>
            <a:normAutofit/>
          </a:bodyPr>
          <a:lstStyle/>
          <a:p>
            <a:pPr marL="0" indent="0">
              <a:buNone/>
            </a:pPr>
            <a:r>
              <a:rPr lang="en-GB" sz="2400" i="1" dirty="0"/>
              <a:t>“How ‘problem free’ do you find your interactions with TRICS?”</a:t>
            </a:r>
          </a:p>
          <a:p>
            <a:pPr marL="0" indent="0">
              <a:buNone/>
            </a:pPr>
            <a:r>
              <a:rPr lang="en-GB" sz="2400" dirty="0"/>
              <a:t>(1 = no problems, 10 = many problems/issues)</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3869268" y="2062065"/>
            <a:ext cx="3977777" cy="4059698"/>
          </a:xfrm>
          <a:prstGeom prst="rect">
            <a:avLst/>
          </a:prstGeom>
          <a:noFill/>
          <a:ln>
            <a:noFill/>
          </a:ln>
        </p:spPr>
      </p:pic>
    </p:spTree>
    <p:extLst>
      <p:ext uri="{BB962C8B-B14F-4D97-AF65-F5344CB8AC3E}">
        <p14:creationId xmlns:p14="http://schemas.microsoft.com/office/powerpoint/2010/main" val="1287358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endParaRPr lang="en-US" dirty="0"/>
          </a:p>
        </p:txBody>
      </p:sp>
      <p:sp>
        <p:nvSpPr>
          <p:cNvPr id="3" name="Content Placeholder 2"/>
          <p:cNvSpPr>
            <a:spLocks noGrp="1"/>
          </p:cNvSpPr>
          <p:nvPr>
            <p:ph idx="1"/>
          </p:nvPr>
        </p:nvSpPr>
        <p:spPr>
          <a:xfrm>
            <a:off x="3869268" y="864108"/>
            <a:ext cx="6562356" cy="1560310"/>
          </a:xfrm>
        </p:spPr>
        <p:txBody>
          <a:bodyPr>
            <a:normAutofit lnSpcReduction="10000"/>
          </a:bodyPr>
          <a:lstStyle/>
          <a:p>
            <a:pPr marL="0" indent="0">
              <a:buNone/>
            </a:pPr>
            <a:r>
              <a:rPr lang="en-GB" sz="2400" i="1" dirty="0"/>
              <a:t>“How useful do you find the TRICS Good Practice Guide in understanding the correct use and auditing of TRICS and its data?”</a:t>
            </a:r>
          </a:p>
          <a:p>
            <a:pPr marL="0" indent="0">
              <a:buNone/>
            </a:pPr>
            <a:r>
              <a:rPr lang="en-GB" sz="2400" dirty="0"/>
              <a:t>(1 = not useful, 10 = extremely useful)</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3869268" y="2090057"/>
            <a:ext cx="3884471" cy="4050245"/>
          </a:xfrm>
          <a:prstGeom prst="rect">
            <a:avLst/>
          </a:prstGeom>
          <a:noFill/>
          <a:ln>
            <a:noFill/>
          </a:ln>
        </p:spPr>
      </p:pic>
    </p:spTree>
    <p:extLst>
      <p:ext uri="{BB962C8B-B14F-4D97-AF65-F5344CB8AC3E}">
        <p14:creationId xmlns:p14="http://schemas.microsoft.com/office/powerpoint/2010/main" val="3535217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5</a:t>
            </a:r>
            <a:endParaRPr lang="en-US" dirty="0"/>
          </a:p>
        </p:txBody>
      </p:sp>
      <p:sp>
        <p:nvSpPr>
          <p:cNvPr id="3" name="Content Placeholder 2"/>
          <p:cNvSpPr>
            <a:spLocks noGrp="1"/>
          </p:cNvSpPr>
          <p:nvPr>
            <p:ph idx="1"/>
          </p:nvPr>
        </p:nvSpPr>
        <p:spPr>
          <a:xfrm>
            <a:off x="3869268" y="864108"/>
            <a:ext cx="6562356" cy="1560310"/>
          </a:xfrm>
        </p:spPr>
        <p:txBody>
          <a:bodyPr>
            <a:normAutofit/>
          </a:bodyPr>
          <a:lstStyle/>
          <a:p>
            <a:pPr marL="0" indent="0">
              <a:buNone/>
            </a:pPr>
            <a:r>
              <a:rPr lang="en-GB" sz="2400" i="1" dirty="0"/>
              <a:t>“How helpful do you find the TRICS team in responding to your various user/licensing queries?”</a:t>
            </a:r>
          </a:p>
          <a:p>
            <a:pPr marL="0" indent="0">
              <a:buNone/>
            </a:pPr>
            <a:r>
              <a:rPr lang="en-GB" sz="2400" dirty="0"/>
              <a:t>(1 = not helpful, 10 = extremely helpful)</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3869268" y="2024743"/>
            <a:ext cx="3837818" cy="4124201"/>
          </a:xfrm>
          <a:prstGeom prst="rect">
            <a:avLst/>
          </a:prstGeom>
          <a:noFill/>
          <a:ln>
            <a:noFill/>
          </a:ln>
        </p:spPr>
      </p:pic>
    </p:spTree>
    <p:extLst>
      <p:ext uri="{BB962C8B-B14F-4D97-AF65-F5344CB8AC3E}">
        <p14:creationId xmlns:p14="http://schemas.microsoft.com/office/powerpoint/2010/main" val="4203316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Systems Development Lifecycle</a:t>
            </a:r>
            <a:endParaRPr lang="en-US" dirty="0"/>
          </a:p>
        </p:txBody>
      </p:sp>
      <p:pic>
        <p:nvPicPr>
          <p:cNvPr id="4" name="Content Placeholder 3"/>
          <p:cNvPicPr>
            <a:picLocks noGrp="1" noChangeAspect="1"/>
          </p:cNvPicPr>
          <p:nvPr>
            <p:ph idx="1"/>
          </p:nvPr>
        </p:nvPicPr>
        <p:blipFill>
          <a:blip r:embed="rId3"/>
          <a:stretch>
            <a:fillRect/>
          </a:stretch>
        </p:blipFill>
        <p:spPr>
          <a:xfrm>
            <a:off x="3608303" y="761471"/>
            <a:ext cx="7750347" cy="5812761"/>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Tree>
    <p:extLst>
      <p:ext uri="{BB962C8B-B14F-4D97-AF65-F5344CB8AC3E}">
        <p14:creationId xmlns:p14="http://schemas.microsoft.com/office/powerpoint/2010/main" val="3803082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of Selected System Developments Suggested by Users</a:t>
            </a:r>
            <a:endParaRPr lang="en-US" dirty="0"/>
          </a:p>
        </p:txBody>
      </p:sp>
      <p:sp>
        <p:nvSpPr>
          <p:cNvPr id="3" name="Content Placeholder 2"/>
          <p:cNvSpPr>
            <a:spLocks noGrp="1"/>
          </p:cNvSpPr>
          <p:nvPr>
            <p:ph idx="1"/>
          </p:nvPr>
        </p:nvSpPr>
        <p:spPr>
          <a:xfrm>
            <a:off x="3869269" y="864107"/>
            <a:ext cx="6745852" cy="1660979"/>
          </a:xfrm>
        </p:spPr>
        <p:txBody>
          <a:bodyPr>
            <a:noAutofit/>
          </a:bodyPr>
          <a:lstStyle/>
          <a:p>
            <a:pPr marL="0" indent="0">
              <a:buNone/>
            </a:pPr>
            <a:r>
              <a:rPr lang="en-GB" sz="2800" i="1" dirty="0"/>
              <a:t>“Include a system whereby you can quickly PDF/print a list of all selected sites, showing the site characteristics (such as number of parking spaces, PTAL (for London), </a:t>
            </a:r>
            <a:r>
              <a:rPr lang="en-GB" sz="2800" i="1" dirty="0" err="1"/>
              <a:t>etc</a:t>
            </a:r>
            <a:r>
              <a:rPr lang="en-GB" sz="2800" i="1" dirty="0"/>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120" y="84259"/>
            <a:ext cx="1138695" cy="1354424"/>
          </a:xfrm>
          <a:prstGeom prst="rect">
            <a:avLst/>
          </a:prstGeom>
        </p:spPr>
      </p:pic>
      <p:sp>
        <p:nvSpPr>
          <p:cNvPr id="5" name="TextBox 4"/>
          <p:cNvSpPr txBox="1"/>
          <p:nvPr/>
        </p:nvSpPr>
        <p:spPr>
          <a:xfrm>
            <a:off x="3869269" y="3070371"/>
            <a:ext cx="6088463" cy="1815882"/>
          </a:xfrm>
          <a:prstGeom prst="rect">
            <a:avLst/>
          </a:prstGeom>
          <a:noFill/>
        </p:spPr>
        <p:txBody>
          <a:bodyPr wrap="square" rtlCol="0">
            <a:spAutoFit/>
          </a:bodyPr>
          <a:lstStyle/>
          <a:p>
            <a:r>
              <a:rPr lang="en-GB" sz="2800" dirty="0">
                <a:solidFill>
                  <a:srgbClr val="00B050"/>
                </a:solidFill>
              </a:rPr>
              <a:t>TRICS Response: We could introduce a “Selected Sites Summary” that </a:t>
            </a:r>
            <a:r>
              <a:rPr lang="en-GB" sz="2800" dirty="0" smtClean="0">
                <a:solidFill>
                  <a:srgbClr val="00B050"/>
                </a:solidFill>
              </a:rPr>
              <a:t>precedes </a:t>
            </a:r>
            <a:r>
              <a:rPr lang="en-GB" sz="2800" dirty="0">
                <a:solidFill>
                  <a:srgbClr val="00B050"/>
                </a:solidFill>
              </a:rPr>
              <a:t>trip rate calculation outputs with site and development details.</a:t>
            </a:r>
            <a:endParaRPr lang="en-US" sz="2800" dirty="0">
              <a:solidFill>
                <a:srgbClr val="00B050"/>
              </a:solidFill>
            </a:endParaRPr>
          </a:p>
        </p:txBody>
      </p:sp>
    </p:spTree>
    <p:extLst>
      <p:ext uri="{BB962C8B-B14F-4D97-AF65-F5344CB8AC3E}">
        <p14:creationId xmlns:p14="http://schemas.microsoft.com/office/powerpoint/2010/main" val="4064459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392</TotalTime>
  <Words>3553</Words>
  <Application>Microsoft Office PowerPoint</Application>
  <PresentationFormat>Widescreen</PresentationFormat>
  <Paragraphs>167</Paragraphs>
  <Slides>26</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Corbel</vt:lpstr>
      <vt:lpstr>Wingdings 2</vt:lpstr>
      <vt:lpstr>Frame</vt:lpstr>
      <vt:lpstr>The 2016 TRICS User Survey and Forthcoming System Developments</vt:lpstr>
      <vt:lpstr>TRICS User Survey &amp; System Developments</vt:lpstr>
      <vt:lpstr>Question 1</vt:lpstr>
      <vt:lpstr>Question 2</vt:lpstr>
      <vt:lpstr>Question 3</vt:lpstr>
      <vt:lpstr>Question 4</vt:lpstr>
      <vt:lpstr>Question 5</vt:lpstr>
      <vt:lpstr>The Systems Development Lifecycle</vt:lpstr>
      <vt:lpstr>Analysis of Selected System Developments Suggested by Users</vt:lpstr>
      <vt:lpstr>Analysis of Selected System Developments Suggested by Users</vt:lpstr>
      <vt:lpstr>Analysis of Selected System Developments Suggested by Users</vt:lpstr>
      <vt:lpstr>Analysis of Selected System Developments Suggested by Users</vt:lpstr>
      <vt:lpstr>Analysis of Selected System Developments Suggested by Users</vt:lpstr>
      <vt:lpstr>Analysis of Selected System Developments Suggested by Users</vt:lpstr>
      <vt:lpstr>Analysis of Selected System Developments Suggested by Users</vt:lpstr>
      <vt:lpstr>Analysis of Selected System Developments Suggested by Users</vt:lpstr>
      <vt:lpstr>Future TRICS Research Ideas</vt:lpstr>
      <vt:lpstr>User Survey Research Ideas Summary</vt:lpstr>
      <vt:lpstr>User Survey Research Ideas Summary</vt:lpstr>
      <vt:lpstr>User Survey Research Ideas Summary</vt:lpstr>
      <vt:lpstr>Where would you like to see more TRICS surveys (10 being maximum priority)?</vt:lpstr>
      <vt:lpstr>Where would you like to see more TRICS surveys (10 being maximum priority)?</vt:lpstr>
      <vt:lpstr>Top 10 Land Use Categories for Future Surveys – Selected by the Users</vt:lpstr>
      <vt:lpstr>Some Ideas for new Land Use Categories in TRICS</vt:lpstr>
      <vt:lpstr>Final Question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Ad-Hoc TRICS SAM Surveys 2014-2016</dc:title>
  <dc:creator>Ian</dc:creator>
  <cp:lastModifiedBy>Nick Rabbets</cp:lastModifiedBy>
  <cp:revision>54</cp:revision>
  <dcterms:created xsi:type="dcterms:W3CDTF">2016-06-14T10:23:12Z</dcterms:created>
  <dcterms:modified xsi:type="dcterms:W3CDTF">2016-06-28T08:14:51Z</dcterms:modified>
</cp:coreProperties>
</file>